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5" r:id="rId1"/>
  </p:sldMasterIdLst>
  <p:notesMasterIdLst>
    <p:notesMasterId r:id="rId39"/>
  </p:notesMasterIdLst>
  <p:handoutMasterIdLst>
    <p:handoutMasterId r:id="rId40"/>
  </p:handoutMasterIdLst>
  <p:sldIdLst>
    <p:sldId id="739" r:id="rId2"/>
    <p:sldId id="686" r:id="rId3"/>
    <p:sldId id="699" r:id="rId4"/>
    <p:sldId id="730" r:id="rId5"/>
    <p:sldId id="692" r:id="rId6"/>
    <p:sldId id="688" r:id="rId7"/>
    <p:sldId id="706" r:id="rId8"/>
    <p:sldId id="685" r:id="rId9"/>
    <p:sldId id="748" r:id="rId10"/>
    <p:sldId id="743" r:id="rId11"/>
    <p:sldId id="717" r:id="rId12"/>
    <p:sldId id="727" r:id="rId13"/>
    <p:sldId id="752" r:id="rId14"/>
    <p:sldId id="731" r:id="rId15"/>
    <p:sldId id="742" r:id="rId16"/>
    <p:sldId id="694" r:id="rId17"/>
    <p:sldId id="750" r:id="rId18"/>
    <p:sldId id="689" r:id="rId19"/>
    <p:sldId id="695" r:id="rId20"/>
    <p:sldId id="701" r:id="rId21"/>
    <p:sldId id="735" r:id="rId22"/>
    <p:sldId id="736" r:id="rId23"/>
    <p:sldId id="737" r:id="rId24"/>
    <p:sldId id="738" r:id="rId25"/>
    <p:sldId id="754" r:id="rId26"/>
    <p:sldId id="712" r:id="rId27"/>
    <p:sldId id="713" r:id="rId28"/>
    <p:sldId id="714" r:id="rId29"/>
    <p:sldId id="719" r:id="rId30"/>
    <p:sldId id="720" r:id="rId31"/>
    <p:sldId id="721" r:id="rId32"/>
    <p:sldId id="693" r:id="rId33"/>
    <p:sldId id="715" r:id="rId34"/>
    <p:sldId id="749" r:id="rId35"/>
    <p:sldId id="744" r:id="rId36"/>
    <p:sldId id="747" r:id="rId37"/>
    <p:sldId id="733" r:id="rId38"/>
  </p:sldIdLst>
  <p:sldSz cx="9144000" cy="6858000" type="screen4x3"/>
  <p:notesSz cx="6881813" cy="9296400"/>
  <p:defaultTextStyle>
    <a:defPPr>
      <a:defRPr lang="en-US"/>
    </a:defPPr>
    <a:lvl1pPr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1pPr>
    <a:lvl2pPr marL="4572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2pPr>
    <a:lvl3pPr marL="9144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3pPr>
    <a:lvl4pPr marL="13716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4pPr>
    <a:lvl5pPr marL="18288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5pPr>
    <a:lvl6pPr marL="22860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6pPr>
    <a:lvl7pPr marL="27432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7pPr>
    <a:lvl8pPr marL="32004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8pPr>
    <a:lvl9pPr marL="36576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509A"/>
    <a:srgbClr val="20558A"/>
    <a:srgbClr val="334B99"/>
    <a:srgbClr val="345A98"/>
    <a:srgbClr val="0066CC"/>
    <a:srgbClr val="1D4585"/>
    <a:srgbClr val="FFFF99"/>
    <a:srgbClr val="0654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71" autoAdjust="0"/>
    <p:restoredTop sz="87456" autoAdjust="0"/>
  </p:normalViewPr>
  <p:slideViewPr>
    <p:cSldViewPr>
      <p:cViewPr>
        <p:scale>
          <a:sx n="80" d="100"/>
          <a:sy n="80" d="100"/>
        </p:scale>
        <p:origin x="-2514" y="-558"/>
      </p:cViewPr>
      <p:guideLst>
        <p:guide orient="horz" pos="2160"/>
        <p:guide pos="2880"/>
      </p:guideLst>
    </p:cSldViewPr>
  </p:slideViewPr>
  <p:outlineViewPr>
    <p:cViewPr>
      <p:scale>
        <a:sx n="33" d="100"/>
        <a:sy n="33" d="100"/>
      </p:scale>
      <p:origin x="0" y="752"/>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4" d="100"/>
          <a:sy n="84" d="100"/>
        </p:scale>
        <p:origin x="-3132" y="-90"/>
      </p:cViewPr>
      <p:guideLst>
        <p:guide orient="horz" pos="2928"/>
        <p:guide pos="216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2" y="0"/>
            <a:ext cx="2982742"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l" defTabSz="919029">
              <a:defRPr sz="1200">
                <a:latin typeface="Arial" charset="0"/>
                <a:ea typeface="+mn-ea"/>
                <a:cs typeface="+mn-cs"/>
              </a:defRPr>
            </a:lvl1pPr>
          </a:lstStyle>
          <a:p>
            <a:pPr>
              <a:defRPr/>
            </a:pPr>
            <a:endParaRPr lang="en-US"/>
          </a:p>
        </p:txBody>
      </p:sp>
      <p:sp>
        <p:nvSpPr>
          <p:cNvPr id="81923" name="Rectangle 3"/>
          <p:cNvSpPr>
            <a:spLocks noGrp="1" noChangeArrowheads="1"/>
          </p:cNvSpPr>
          <p:nvPr>
            <p:ph type="dt" sz="quarter" idx="1"/>
          </p:nvPr>
        </p:nvSpPr>
        <p:spPr bwMode="auto">
          <a:xfrm>
            <a:off x="3897514" y="0"/>
            <a:ext cx="2982742"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r" defTabSz="919029">
              <a:defRPr sz="1200">
                <a:latin typeface="Arial" charset="0"/>
                <a:ea typeface="+mn-ea"/>
                <a:cs typeface="+mn-cs"/>
              </a:defRPr>
            </a:lvl1pPr>
          </a:lstStyle>
          <a:p>
            <a:pPr>
              <a:defRPr/>
            </a:pPr>
            <a:endParaRPr lang="en-US"/>
          </a:p>
        </p:txBody>
      </p:sp>
      <p:sp>
        <p:nvSpPr>
          <p:cNvPr id="81924" name="Rectangle 4"/>
          <p:cNvSpPr>
            <a:spLocks noGrp="1" noChangeArrowheads="1"/>
          </p:cNvSpPr>
          <p:nvPr>
            <p:ph type="ftr" sz="quarter" idx="2"/>
          </p:nvPr>
        </p:nvSpPr>
        <p:spPr bwMode="auto">
          <a:xfrm>
            <a:off x="2" y="8829675"/>
            <a:ext cx="2982742"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l" defTabSz="919029">
              <a:defRPr sz="1200">
                <a:latin typeface="Arial" charset="0"/>
                <a:ea typeface="+mn-ea"/>
                <a:cs typeface="+mn-cs"/>
              </a:defRPr>
            </a:lvl1pPr>
          </a:lstStyle>
          <a:p>
            <a:pPr>
              <a:defRPr/>
            </a:pPr>
            <a:endParaRPr lang="en-US"/>
          </a:p>
        </p:txBody>
      </p:sp>
      <p:sp>
        <p:nvSpPr>
          <p:cNvPr id="81925" name="Rectangle 5"/>
          <p:cNvSpPr>
            <a:spLocks noGrp="1" noChangeArrowheads="1"/>
          </p:cNvSpPr>
          <p:nvPr>
            <p:ph type="sldNum" sz="quarter" idx="3"/>
          </p:nvPr>
        </p:nvSpPr>
        <p:spPr bwMode="auto">
          <a:xfrm>
            <a:off x="3897514" y="8829675"/>
            <a:ext cx="2982742"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r" defTabSz="919029">
              <a:defRPr sz="1200">
                <a:latin typeface="Arial" charset="0"/>
                <a:ea typeface="+mn-ea"/>
                <a:cs typeface="+mn-cs"/>
              </a:defRPr>
            </a:lvl1pPr>
          </a:lstStyle>
          <a:p>
            <a:pPr>
              <a:defRPr/>
            </a:pPr>
            <a:fld id="{39313D9F-DA49-4AD3-8B34-EDA51CB5E2FB}" type="slidenum">
              <a:rPr lang="en-US"/>
              <a:pPr>
                <a:defRPr/>
              </a:pPr>
              <a:t>‹#›</a:t>
            </a:fld>
            <a:endParaRPr lang="en-US"/>
          </a:p>
        </p:txBody>
      </p:sp>
    </p:spTree>
    <p:extLst>
      <p:ext uri="{BB962C8B-B14F-4D97-AF65-F5344CB8AC3E}">
        <p14:creationId xmlns:p14="http://schemas.microsoft.com/office/powerpoint/2010/main" val="3603025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2" y="0"/>
            <a:ext cx="2982742"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l" defTabSz="919029">
              <a:defRPr sz="1200">
                <a:latin typeface="Arial" charset="0"/>
                <a:ea typeface="+mn-ea"/>
                <a:cs typeface="+mn-cs"/>
              </a:defRPr>
            </a:lvl1pPr>
          </a:lstStyle>
          <a:p>
            <a:pPr>
              <a:defRPr/>
            </a:pPr>
            <a:endParaRPr lang="en-US"/>
          </a:p>
        </p:txBody>
      </p:sp>
      <p:sp>
        <p:nvSpPr>
          <p:cNvPr id="87043" name="Rectangle 3"/>
          <p:cNvSpPr>
            <a:spLocks noGrp="1" noChangeArrowheads="1"/>
          </p:cNvSpPr>
          <p:nvPr>
            <p:ph type="dt" idx="1"/>
          </p:nvPr>
        </p:nvSpPr>
        <p:spPr bwMode="auto">
          <a:xfrm>
            <a:off x="3897514" y="0"/>
            <a:ext cx="2982742"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r" defTabSz="919029">
              <a:defRPr sz="1200">
                <a:latin typeface="Arial" charset="0"/>
                <a:ea typeface="+mn-ea"/>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p:spPr>
      </p:sp>
      <p:sp>
        <p:nvSpPr>
          <p:cNvPr id="87045" name="Rectangle 5"/>
          <p:cNvSpPr>
            <a:spLocks noGrp="1" noChangeArrowheads="1"/>
          </p:cNvSpPr>
          <p:nvPr>
            <p:ph type="body" sz="quarter" idx="3"/>
          </p:nvPr>
        </p:nvSpPr>
        <p:spPr bwMode="auto">
          <a:xfrm>
            <a:off x="688804" y="4416426"/>
            <a:ext cx="5505763" cy="4183063"/>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7046" name="Rectangle 6"/>
          <p:cNvSpPr>
            <a:spLocks noGrp="1" noChangeArrowheads="1"/>
          </p:cNvSpPr>
          <p:nvPr>
            <p:ph type="ftr" sz="quarter" idx="4"/>
          </p:nvPr>
        </p:nvSpPr>
        <p:spPr bwMode="auto">
          <a:xfrm>
            <a:off x="2" y="8829675"/>
            <a:ext cx="2982742"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l" defTabSz="919029">
              <a:defRPr sz="1200">
                <a:latin typeface="Arial" charset="0"/>
                <a:ea typeface="+mn-ea"/>
                <a:cs typeface="+mn-cs"/>
              </a:defRPr>
            </a:lvl1pPr>
          </a:lstStyle>
          <a:p>
            <a:pPr>
              <a:defRPr/>
            </a:pPr>
            <a:endParaRPr lang="en-US"/>
          </a:p>
        </p:txBody>
      </p:sp>
      <p:sp>
        <p:nvSpPr>
          <p:cNvPr id="87047" name="Rectangle 7"/>
          <p:cNvSpPr>
            <a:spLocks noGrp="1" noChangeArrowheads="1"/>
          </p:cNvSpPr>
          <p:nvPr>
            <p:ph type="sldNum" sz="quarter" idx="5"/>
          </p:nvPr>
        </p:nvSpPr>
        <p:spPr bwMode="auto">
          <a:xfrm>
            <a:off x="3897514" y="8829675"/>
            <a:ext cx="2982742"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r" defTabSz="919029">
              <a:defRPr sz="1200">
                <a:latin typeface="Arial" charset="0"/>
                <a:ea typeface="+mn-ea"/>
                <a:cs typeface="+mn-cs"/>
              </a:defRPr>
            </a:lvl1pPr>
          </a:lstStyle>
          <a:p>
            <a:pPr>
              <a:defRPr/>
            </a:pPr>
            <a:fld id="{4E19FC8C-A737-4421-B42C-9DC5D720C03F}" type="slidenum">
              <a:rPr lang="en-US"/>
              <a:pPr>
                <a:defRPr/>
              </a:pPr>
              <a:t>‹#›</a:t>
            </a:fld>
            <a:endParaRPr lang="en-US"/>
          </a:p>
        </p:txBody>
      </p:sp>
    </p:spTree>
    <p:extLst>
      <p:ext uri="{BB962C8B-B14F-4D97-AF65-F5344CB8AC3E}">
        <p14:creationId xmlns:p14="http://schemas.microsoft.com/office/powerpoint/2010/main" val="487929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60" charset="-128"/>
        <a:cs typeface="ＭＳ Ｐゴシック" pitchFamily="-60"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pPr defTabSz="917575"/>
            <a:fld id="{FE7834DD-5152-4FD0-B8A5-4E45EBD2FE10}" type="slidenum">
              <a:rPr lang="en-US">
                <a:solidFill>
                  <a:prstClr val="black"/>
                </a:solidFill>
              </a:rPr>
              <a:pPr defTabSz="917575"/>
              <a:t>1</a:t>
            </a:fld>
            <a:endParaRPr lang="en-US">
              <a:solidFill>
                <a:prstClr val="black"/>
              </a:solidFill>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fr-CA" smtClean="0">
              <a:latin typeface="Arial" pitchFamily="-60" charset="-5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None/>
            </a:pPr>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solidFill>
                  <a:prstClr val="black"/>
                </a:solidFill>
              </a:rPr>
              <a:pPr>
                <a:defRPr/>
              </a:pPr>
              <a:t>25</a:t>
            </a:fld>
            <a:endParaRPr lang="en-US">
              <a:solidFill>
                <a:prstClr val="black"/>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B3E7238D-C2FB-4F57-A8ED-B5850DF9096A}" type="slidenum">
              <a:rPr lang="en-US" smtClean="0">
                <a:solidFill>
                  <a:prstClr val="black"/>
                </a:solidFill>
              </a:rPr>
              <a:pPr/>
              <a:t>37</a:t>
            </a:fld>
            <a:endParaRPr lang="en-US" smtClean="0">
              <a:solidFill>
                <a:prstClr val="black"/>
              </a:solidFill>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None/>
            </a:pP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None/>
            </a:pP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None/>
            </a:pP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None/>
            </a:pP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None/>
            </a:pPr>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None/>
            </a:pP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29" descr="background1e"/>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p:spPr>
      </p:pic>
      <p:sp>
        <p:nvSpPr>
          <p:cNvPr id="169993" name="Rectangle 9"/>
          <p:cNvSpPr>
            <a:spLocks noGrp="1" noChangeArrowheads="1"/>
          </p:cNvSpPr>
          <p:nvPr>
            <p:ph type="subTitle" idx="1"/>
          </p:nvPr>
        </p:nvSpPr>
        <p:spPr>
          <a:xfrm>
            <a:off x="1981200" y="2927350"/>
            <a:ext cx="6934200" cy="2330450"/>
          </a:xfrm>
        </p:spPr>
        <p:txBody>
          <a:bodyPr anchor="b"/>
          <a:lstStyle>
            <a:lvl1pPr marL="0" indent="0">
              <a:buFont typeface="Wingdings" pitchFamily="2" charset="2"/>
              <a:buNone/>
              <a:defRPr sz="1600" b="0">
                <a:solidFill>
                  <a:srgbClr val="9D8F30"/>
                </a:solidFill>
              </a:defRPr>
            </a:lvl1pPr>
          </a:lstStyle>
          <a:p>
            <a:r>
              <a:rPr lang="en-US"/>
              <a:t>Click to edit Master subtitle style</a:t>
            </a:r>
          </a:p>
        </p:txBody>
      </p:sp>
      <p:sp>
        <p:nvSpPr>
          <p:cNvPr id="169994" name="AutoShape 10"/>
          <p:cNvSpPr>
            <a:spLocks noGrp="1" noChangeArrowheads="1"/>
          </p:cNvSpPr>
          <p:nvPr>
            <p:ph type="ctrTitle" sz="quarter"/>
          </p:nvPr>
        </p:nvSpPr>
        <p:spPr>
          <a:xfrm>
            <a:off x="1981200" y="1143000"/>
            <a:ext cx="6934200" cy="1752600"/>
          </a:xfrm>
        </p:spPr>
        <p:txBody>
          <a:bodyPr/>
          <a:lstStyle>
            <a:lvl1pPr>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pPr>
              <a:defRPr/>
            </a:pPr>
            <a:fld id="{022877A7-B958-4C4D-83C1-93A8E39D9253}" type="slidenum">
              <a:rPr lang="en-US"/>
              <a:pPr>
                <a:defRPr/>
              </a:pPr>
              <a:t>‹#›</a:t>
            </a:fld>
            <a:endParaRPr lang="en-US">
              <a:solidFill>
                <a:schemeClr val="tx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3250" y="1143000"/>
            <a:ext cx="1962150" cy="55626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066800" y="1143000"/>
            <a:ext cx="573405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pPr>
              <a:defRPr/>
            </a:pPr>
            <a:fld id="{9038A59E-F08B-48BF-9F61-0B2F3A947A4D}" type="slidenum">
              <a:rPr lang="en-US"/>
              <a:pPr>
                <a:defRPr/>
              </a:pPr>
              <a:t>‹#›</a:t>
            </a:fld>
            <a:endParaRPr lang="en-US">
              <a:solidFill>
                <a:schemeClr val="tx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1030" descr="background2"/>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p:spPr>
      </p:pic>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3"/>
          <p:cNvSpPr>
            <a:spLocks noGrp="1"/>
          </p:cNvSpPr>
          <p:nvPr>
            <p:ph type="sldNum" sz="quarter" idx="10"/>
          </p:nvPr>
        </p:nvSpPr>
        <p:spPr>
          <a:xfrm>
            <a:off x="152400" y="5867400"/>
            <a:ext cx="609600" cy="476250"/>
          </a:xfrm>
        </p:spPr>
        <p:txBody>
          <a:bodyPr/>
          <a:lstStyle>
            <a:lvl1pPr>
              <a:defRPr/>
            </a:lvl1pPr>
          </a:lstStyle>
          <a:p>
            <a:pPr>
              <a:defRPr/>
            </a:pPr>
            <a:fld id="{80FB8CDC-37CD-45BA-9FD3-818302BE5254}" type="slidenum">
              <a:rPr lang="en-US"/>
              <a:pPr>
                <a:defRPr/>
              </a:pPr>
              <a:t>‹#›</a:t>
            </a:fld>
            <a:endParaRPr lang="en-US">
              <a:solidFill>
                <a:schemeClr val="tx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pPr>
              <a:defRPr/>
            </a:pPr>
            <a:fld id="{9925F30D-7342-4A5D-9E31-DCAA6284EEB3}" type="slidenum">
              <a:rPr lang="en-US"/>
              <a:pPr>
                <a:defRPr/>
              </a:pPr>
              <a:t>‹#›</a:t>
            </a:fld>
            <a:endParaRPr lang="en-US">
              <a:solidFill>
                <a:schemeClr val="tx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0668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50673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4"/>
          <p:cNvSpPr>
            <a:spLocks noGrp="1"/>
          </p:cNvSpPr>
          <p:nvPr>
            <p:ph type="sldNum" sz="quarter" idx="10"/>
          </p:nvPr>
        </p:nvSpPr>
        <p:spPr/>
        <p:txBody>
          <a:bodyPr/>
          <a:lstStyle>
            <a:lvl1pPr>
              <a:defRPr/>
            </a:lvl1pPr>
          </a:lstStyle>
          <a:p>
            <a:pPr>
              <a:defRPr/>
            </a:pPr>
            <a:fld id="{69289755-66BB-4685-9A88-426442AE3E13}" type="slidenum">
              <a:rPr lang="en-US"/>
              <a:pPr>
                <a:defRPr/>
              </a:pPr>
              <a:t>‹#›</a:t>
            </a:fld>
            <a:endParaRPr lang="en-US">
              <a:solidFill>
                <a:schemeClr val="tx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Slide Number Placeholder 6"/>
          <p:cNvSpPr>
            <a:spLocks noGrp="1"/>
          </p:cNvSpPr>
          <p:nvPr>
            <p:ph type="sldNum" sz="quarter" idx="10"/>
          </p:nvPr>
        </p:nvSpPr>
        <p:spPr/>
        <p:txBody>
          <a:bodyPr/>
          <a:lstStyle>
            <a:lvl1pPr>
              <a:defRPr/>
            </a:lvl1pPr>
          </a:lstStyle>
          <a:p>
            <a:pPr>
              <a:defRPr/>
            </a:pPr>
            <a:fld id="{2E2E7F3D-676B-4BA1-8428-0124B770AD81}" type="slidenum">
              <a:rPr lang="en-US"/>
              <a:pPr>
                <a:defRPr/>
              </a:pPr>
              <a:t>‹#›</a:t>
            </a:fld>
            <a:endParaRPr lang="en-US">
              <a:solidFill>
                <a:schemeClr val="tx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Slide Number Placeholder 2"/>
          <p:cNvSpPr>
            <a:spLocks noGrp="1"/>
          </p:cNvSpPr>
          <p:nvPr>
            <p:ph type="sldNum" sz="quarter" idx="10"/>
          </p:nvPr>
        </p:nvSpPr>
        <p:spPr/>
        <p:txBody>
          <a:bodyPr/>
          <a:lstStyle>
            <a:lvl1pPr>
              <a:defRPr/>
            </a:lvl1pPr>
          </a:lstStyle>
          <a:p>
            <a:pPr>
              <a:defRPr/>
            </a:pPr>
            <a:fld id="{E5881AD7-F0E0-47F0-9D44-D62ADDBED533}" type="slidenum">
              <a:rPr lang="en-US"/>
              <a:pPr>
                <a:defRPr/>
              </a:pPr>
              <a:t>‹#›</a:t>
            </a:fld>
            <a:endParaRPr lang="en-US">
              <a:solidFill>
                <a:schemeClr val="tx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fld id="{7C3B8AE3-E20F-4972-9621-F2A9EC19E4F1}" type="slidenum">
              <a:rPr lang="en-US"/>
              <a:pPr>
                <a:defRPr/>
              </a:pPr>
              <a:t>‹#›</a:t>
            </a:fld>
            <a:endParaRPr lang="en-US">
              <a:solidFill>
                <a:schemeClr val="tx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0EEC8C29-BDE3-4868-99BE-771370427ECF}" type="slidenum">
              <a:rPr lang="en-US"/>
              <a:pPr>
                <a:defRPr/>
              </a:pPr>
              <a:t>‹#›</a:t>
            </a:fld>
            <a:endParaRPr lang="en-US">
              <a:solidFill>
                <a:schemeClr val="tx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97BD122A-7BCE-4083-9BE3-CD13E3FA2874}" type="slidenum">
              <a:rPr lang="en-US"/>
              <a:pPr>
                <a:defRPr/>
              </a:pPr>
              <a:t>‹#›</a:t>
            </a:fld>
            <a:endParaRPr lang="en-US">
              <a:solidFill>
                <a:schemeClr val="tx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3" descr="content-page"/>
          <p:cNvPicPr>
            <a:picLocks noChangeAspect="1" noChangeArrowheads="1"/>
          </p:cNvPicPr>
          <p:nvPr/>
        </p:nvPicPr>
        <p:blipFill>
          <a:blip r:embed="rId13" cstate="print"/>
          <a:srcRect/>
          <a:stretch>
            <a:fillRect/>
          </a:stretch>
        </p:blipFill>
        <p:spPr bwMode="auto">
          <a:xfrm>
            <a:off x="0" y="-3175"/>
            <a:ext cx="9145588" cy="6865938"/>
          </a:xfrm>
          <a:prstGeom prst="rect">
            <a:avLst/>
          </a:prstGeom>
          <a:noFill/>
          <a:ln w="9525">
            <a:noFill/>
            <a:miter lim="800000"/>
            <a:headEnd/>
            <a:tailEnd/>
          </a:ln>
        </p:spPr>
      </p:pic>
      <p:sp>
        <p:nvSpPr>
          <p:cNvPr id="1027" name="AutoShape 10"/>
          <p:cNvSpPr>
            <a:spLocks noGrp="1" noChangeArrowheads="1"/>
          </p:cNvSpPr>
          <p:nvPr>
            <p:ph type="title"/>
          </p:nvPr>
        </p:nvSpPr>
        <p:spPr bwMode="auto">
          <a:xfrm>
            <a:off x="1066800" y="1143000"/>
            <a:ext cx="7848600" cy="1066800"/>
          </a:xfrm>
          <a:prstGeom prst="roundRect">
            <a:avLst>
              <a:gd name="adj" fmla="val 0"/>
            </a:avLst>
          </a:prstGeom>
          <a:noFill/>
          <a:ln w="9525">
            <a:noFill/>
            <a:round/>
            <a:headEnd/>
            <a:tailEnd/>
          </a:ln>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8" name="Rectangle 11"/>
          <p:cNvSpPr>
            <a:spLocks noGrp="1" noChangeArrowheads="1"/>
          </p:cNvSpPr>
          <p:nvPr>
            <p:ph type="body" idx="1"/>
          </p:nvPr>
        </p:nvSpPr>
        <p:spPr bwMode="auto">
          <a:xfrm>
            <a:off x="1066800" y="2590800"/>
            <a:ext cx="78486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8981" name="Rectangle 21"/>
          <p:cNvSpPr>
            <a:spLocks noGrp="1" noChangeArrowheads="1"/>
          </p:cNvSpPr>
          <p:nvPr>
            <p:ph type="sldNum" sz="quarter" idx="4"/>
          </p:nvPr>
        </p:nvSpPr>
        <p:spPr bwMode="auto">
          <a:xfrm>
            <a:off x="152400" y="6245225"/>
            <a:ext cx="609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solidFill>
                  <a:schemeClr val="bg1"/>
                </a:solidFill>
                <a:latin typeface="Arial" charset="0"/>
                <a:ea typeface="+mn-ea"/>
                <a:cs typeface="+mn-cs"/>
              </a:defRPr>
            </a:lvl1pPr>
          </a:lstStyle>
          <a:p>
            <a:pPr>
              <a:defRPr/>
            </a:pPr>
            <a:fld id="{A6DF4415-3045-419F-B050-EC2F4DE45A4A}" type="slidenum">
              <a:rPr lang="en-US"/>
              <a:pPr>
                <a:defRPr/>
              </a:pPr>
              <a:t>‹#›</a:t>
            </a:fld>
            <a:endParaRPr lang="en-US"/>
          </a:p>
        </p:txBody>
      </p:sp>
      <p:sp>
        <p:nvSpPr>
          <p:cNvPr id="168984" name="Line 24"/>
          <p:cNvSpPr>
            <a:spLocks noChangeShapeType="1"/>
          </p:cNvSpPr>
          <p:nvPr/>
        </p:nvSpPr>
        <p:spPr bwMode="auto">
          <a:xfrm>
            <a:off x="914400" y="2438400"/>
            <a:ext cx="8229600" cy="0"/>
          </a:xfrm>
          <a:prstGeom prst="line">
            <a:avLst/>
          </a:prstGeom>
          <a:noFill/>
          <a:ln w="22225" cap="sq">
            <a:solidFill>
              <a:srgbClr val="20558A"/>
            </a:solidFill>
            <a:round/>
            <a:headEnd type="none" w="sm" len="sm"/>
            <a:tailEnd type="none" w="sm" len="sm"/>
          </a:ln>
          <a:effectLst/>
        </p:spPr>
        <p:txBody>
          <a:bodyPr wrap="none" anchor="ctr"/>
          <a:lstStyle/>
          <a:p>
            <a:pPr algn="ctr">
              <a:defRPr/>
            </a:pPr>
            <a:endParaRPr lang="en-CA">
              <a:latin typeface="Arial" charset="0"/>
              <a:ea typeface="+mn-ea"/>
              <a:cs typeface="+mn-cs"/>
            </a:endParaRPr>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dt="0"/>
  <p:txStyles>
    <p:titleStyle>
      <a:lvl1pPr algn="l" rtl="0" eaLnBrk="0" fontAlgn="base" hangingPunct="0">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fontAlgn="base">
        <a:lnSpc>
          <a:spcPct val="90000"/>
        </a:lnSpc>
        <a:spcBef>
          <a:spcPct val="0"/>
        </a:spcBef>
        <a:spcAft>
          <a:spcPct val="0"/>
        </a:spcAft>
        <a:defRPr sz="4000" b="1">
          <a:solidFill>
            <a:srgbClr val="20558A"/>
          </a:solidFill>
          <a:latin typeface="Arial Narrow" pitchFamily="34" charset="0"/>
        </a:defRPr>
      </a:lvl6pPr>
      <a:lvl7pPr marL="914400" algn="l" rtl="0" fontAlgn="base">
        <a:lnSpc>
          <a:spcPct val="90000"/>
        </a:lnSpc>
        <a:spcBef>
          <a:spcPct val="0"/>
        </a:spcBef>
        <a:spcAft>
          <a:spcPct val="0"/>
        </a:spcAft>
        <a:defRPr sz="4000" b="1">
          <a:solidFill>
            <a:srgbClr val="20558A"/>
          </a:solidFill>
          <a:latin typeface="Arial Narrow" pitchFamily="34" charset="0"/>
        </a:defRPr>
      </a:lvl7pPr>
      <a:lvl8pPr marL="1371600" algn="l" rtl="0" fontAlgn="base">
        <a:lnSpc>
          <a:spcPct val="90000"/>
        </a:lnSpc>
        <a:spcBef>
          <a:spcPct val="0"/>
        </a:spcBef>
        <a:spcAft>
          <a:spcPct val="0"/>
        </a:spcAft>
        <a:defRPr sz="4000" b="1">
          <a:solidFill>
            <a:srgbClr val="20558A"/>
          </a:solidFill>
          <a:latin typeface="Arial Narrow" pitchFamily="34" charset="0"/>
        </a:defRPr>
      </a:lvl8pPr>
      <a:lvl9pPr marL="1828800" algn="l" rtl="0" fontAlgn="base">
        <a:lnSpc>
          <a:spcPct val="90000"/>
        </a:lnSpc>
        <a:spcBef>
          <a:spcPct val="0"/>
        </a:spcBef>
        <a:spcAft>
          <a:spcPct val="0"/>
        </a:spcAft>
        <a:defRPr sz="4000" b="1">
          <a:solidFill>
            <a:srgbClr val="20558A"/>
          </a:solidFill>
          <a:latin typeface="Arial Narrow" pitchFamily="34" charset="0"/>
        </a:defRPr>
      </a:lvl9pPr>
    </p:titleStyle>
    <p:body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Compliance@pmprb-cepmb.gc.ca"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compliance@pmprb-cepmb.gc.ca"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mailto:compliance@pmprb-cepmb.gc.ca" TargetMode="Externa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brevets-patents.ic.gc.ca/opic-cipo/cpd/fra/introduction.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Grp="1" noChangeArrowheads="1"/>
          </p:cNvSpPr>
          <p:nvPr>
            <p:ph type="subTitle" idx="1"/>
          </p:nvPr>
        </p:nvSpPr>
        <p:spPr>
          <a:xfrm>
            <a:off x="1475656" y="2819400"/>
            <a:ext cx="7363544" cy="2438400"/>
          </a:xfrm>
        </p:spPr>
        <p:txBody>
          <a:bodyPr lIns="0" tIns="0" rIns="0" bIns="0"/>
          <a:lstStyle/>
          <a:p>
            <a:pPr eaLnBrk="1" hangingPunct="1">
              <a:buFont typeface="Wingdings" pitchFamily="-60" charset="2"/>
              <a:buNone/>
            </a:pPr>
            <a:endParaRPr lang="fr-FR" sz="2400" b="1" dirty="0" smtClean="0"/>
          </a:p>
          <a:p>
            <a:pPr eaLnBrk="1" hangingPunct="1">
              <a:buFont typeface="Wingdings" pitchFamily="-60" charset="2"/>
              <a:buNone/>
            </a:pPr>
            <a:endParaRPr lang="fr-FR" sz="2400" b="1" dirty="0" smtClean="0"/>
          </a:p>
          <a:p>
            <a:pPr eaLnBrk="1" hangingPunct="1">
              <a:buFont typeface="Wingdings" pitchFamily="-60" charset="2"/>
              <a:buNone/>
            </a:pPr>
            <a:endParaRPr lang="fr-FR" sz="2400" b="1" dirty="0" smtClean="0"/>
          </a:p>
          <a:p>
            <a:pPr eaLnBrk="1" hangingPunct="1">
              <a:buFont typeface="Wingdings" pitchFamily="-60" charset="2"/>
              <a:buNone/>
            </a:pPr>
            <a:endParaRPr lang="fr-FR" sz="2400" b="1" dirty="0" smtClean="0"/>
          </a:p>
          <a:p>
            <a:pPr eaLnBrk="1" hangingPunct="1">
              <a:buFont typeface="Wingdings" pitchFamily="-60" charset="2"/>
              <a:buNone/>
            </a:pPr>
            <a:endParaRPr lang="fr-FR" sz="2400" b="1" dirty="0" smtClean="0"/>
          </a:p>
          <a:p>
            <a:pPr eaLnBrk="1" hangingPunct="1">
              <a:buFont typeface="Wingdings" pitchFamily="-60" charset="2"/>
              <a:buNone/>
            </a:pPr>
            <a:endParaRPr lang="fr-FR" sz="2400" b="1" dirty="0" smtClean="0"/>
          </a:p>
          <a:p>
            <a:pPr eaLnBrk="1" hangingPunct="1">
              <a:buFont typeface="Wingdings" pitchFamily="-60" charset="2"/>
              <a:buNone/>
            </a:pPr>
            <a:endParaRPr lang="fr-FR" sz="2400" b="1" dirty="0" smtClean="0"/>
          </a:p>
          <a:p>
            <a:pPr eaLnBrk="1" hangingPunct="1">
              <a:buFont typeface="Wingdings" pitchFamily="-60" charset="2"/>
              <a:buNone/>
            </a:pPr>
            <a:r>
              <a:rPr lang="fr-FR" sz="2400" b="1" dirty="0" smtClean="0"/>
              <a:t>Séances de liaison auprès des brevetés 2013</a:t>
            </a:r>
          </a:p>
          <a:p>
            <a:pPr eaLnBrk="1" hangingPunct="1">
              <a:buFont typeface="Wingdings" pitchFamily="-60" charset="2"/>
              <a:buNone/>
            </a:pPr>
            <a:endParaRPr lang="fr-FR" sz="2400" dirty="0" smtClean="0"/>
          </a:p>
          <a:p>
            <a:pPr eaLnBrk="1" hangingPunct="1">
              <a:buFont typeface="Wingdings" pitchFamily="-60" charset="2"/>
              <a:buNone/>
            </a:pPr>
            <a:r>
              <a:rPr lang="fr-FR" sz="2000" dirty="0" smtClean="0"/>
              <a:t>					Montréal, le 30 octobre 2013</a:t>
            </a:r>
          </a:p>
          <a:p>
            <a:pPr eaLnBrk="1" hangingPunct="1">
              <a:buFont typeface="Wingdings" pitchFamily="-60" charset="2"/>
              <a:buNone/>
            </a:pPr>
            <a:r>
              <a:rPr lang="fr-FR" sz="2000" dirty="0" smtClean="0"/>
              <a:t>					Toronto, le 31 octobre 2013</a:t>
            </a:r>
          </a:p>
        </p:txBody>
      </p:sp>
      <p:sp>
        <p:nvSpPr>
          <p:cNvPr id="15362" name="AutoShape 2"/>
          <p:cNvSpPr>
            <a:spLocks noGrp="1" noChangeArrowheads="1"/>
          </p:cNvSpPr>
          <p:nvPr>
            <p:ph type="ctrTitle" sz="quarter"/>
          </p:nvPr>
        </p:nvSpPr>
        <p:spPr>
          <a:xfrm>
            <a:off x="1475656" y="2225675"/>
            <a:ext cx="7247657" cy="1660525"/>
          </a:xfrm>
        </p:spPr>
        <p:txBody>
          <a:bodyPr anchor="ctr"/>
          <a:lstStyle/>
          <a:p>
            <a:pPr eaLnBrk="1" hangingPunct="1"/>
            <a:r>
              <a:rPr lang="fr-FR" sz="3600" i="1" dirty="0" smtClean="0">
                <a:solidFill>
                  <a:schemeClr val="tx1"/>
                </a:solidFill>
              </a:rPr>
              <a:t>Conseil d’examen du prix des médicaments brevetés</a:t>
            </a:r>
          </a:p>
        </p:txBody>
      </p:sp>
    </p:spTree>
    <p:extLst>
      <p:ext uri="{BB962C8B-B14F-4D97-AF65-F5344CB8AC3E}">
        <p14:creationId xmlns:p14="http://schemas.microsoft.com/office/powerpoint/2010/main" val="1448475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32656"/>
            <a:ext cx="7848600" cy="504056"/>
          </a:xfrm>
        </p:spPr>
        <p:txBody>
          <a:bodyPr/>
          <a:lstStyle/>
          <a:p>
            <a:pPr algn="ctr"/>
            <a:r>
              <a:rPr lang="fr-FR" sz="2800" dirty="0" smtClean="0"/>
              <a:t>Déchéance d’un brevet</a:t>
            </a:r>
            <a:endParaRPr lang="fr-FR" sz="2800" dirty="0"/>
          </a:p>
        </p:txBody>
      </p:sp>
      <p:sp>
        <p:nvSpPr>
          <p:cNvPr id="3" name="Content Placeholder 2"/>
          <p:cNvSpPr>
            <a:spLocks noGrp="1"/>
          </p:cNvSpPr>
          <p:nvPr>
            <p:ph idx="1"/>
          </p:nvPr>
        </p:nvSpPr>
        <p:spPr>
          <a:xfrm>
            <a:off x="1043608" y="1052736"/>
            <a:ext cx="7848600" cy="4114800"/>
          </a:xfrm>
        </p:spPr>
        <p:txBody>
          <a:bodyPr/>
          <a:lstStyle/>
          <a:p>
            <a:endParaRPr lang="fr-FR" dirty="0" smtClean="0"/>
          </a:p>
          <a:p>
            <a:r>
              <a:rPr lang="fr-FR" dirty="0" smtClean="0"/>
              <a:t>Lorsqu’un </a:t>
            </a:r>
            <a:r>
              <a:rPr lang="fr-FR" dirty="0"/>
              <a:t>brevet lié à un produit médicamenteux est </a:t>
            </a:r>
            <a:r>
              <a:rPr lang="fr-FR" dirty="0" smtClean="0"/>
              <a:t>déchu, </a:t>
            </a:r>
            <a:r>
              <a:rPr lang="fr-FR" dirty="0"/>
              <a:t>v</a:t>
            </a:r>
            <a:r>
              <a:rPr lang="fr-FR" dirty="0" smtClean="0"/>
              <a:t>euillez en aviser le personnel du Conseil au moyen d’un courriel ou d’une lettre</a:t>
            </a:r>
          </a:p>
          <a:p>
            <a:endParaRPr lang="fr-FR" dirty="0" smtClean="0"/>
          </a:p>
          <a:p>
            <a:r>
              <a:rPr lang="fr-FR" dirty="0" smtClean="0"/>
              <a:t>Ne </a:t>
            </a:r>
            <a:r>
              <a:rPr lang="fr-FR" u="sng" dirty="0" smtClean="0"/>
              <a:t>pas</a:t>
            </a:r>
            <a:r>
              <a:rPr lang="fr-FR" dirty="0" smtClean="0"/>
              <a:t> indiquer une date de déchéance sur le formulaire 1 sous « date d’expiration »</a:t>
            </a:r>
            <a:endParaRPr lang="fr-FR"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10</a:t>
            </a:fld>
            <a:endParaRPr lang="en-US">
              <a:solidFill>
                <a:schemeClr val="tx1"/>
              </a:solidFill>
            </a:endParaRPr>
          </a:p>
        </p:txBody>
      </p:sp>
      <p:sp>
        <p:nvSpPr>
          <p:cNvPr id="5" name="Line 4"/>
          <p:cNvSpPr>
            <a:spLocks noChangeShapeType="1"/>
          </p:cNvSpPr>
          <p:nvPr/>
        </p:nvSpPr>
        <p:spPr bwMode="auto">
          <a:xfrm>
            <a:off x="1043608" y="1052736"/>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Tree>
    <p:extLst>
      <p:ext uri="{BB962C8B-B14F-4D97-AF65-F5344CB8AC3E}">
        <p14:creationId xmlns:p14="http://schemas.microsoft.com/office/powerpoint/2010/main" val="827583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3608" y="260648"/>
            <a:ext cx="8100392" cy="936104"/>
          </a:xfrm>
        </p:spPr>
        <p:txBody>
          <a:bodyPr/>
          <a:lstStyle/>
          <a:p>
            <a:pPr algn="ctr" eaLnBrk="1" hangingPunct="1"/>
            <a:r>
              <a:rPr lang="fr-FR" sz="2400" dirty="0" smtClean="0"/>
              <a:t>FAQ – Si un produit médicamenteux breveté n’est pas inscrit dans le Registre des brevets de SC, relève-t-il de la compétence du CEPMB?</a:t>
            </a:r>
            <a:br>
              <a:rPr lang="fr-FR" sz="2400" dirty="0" smtClean="0"/>
            </a:br>
            <a:endParaRPr lang="fr-FR" sz="2400" dirty="0" smtClean="0"/>
          </a:p>
        </p:txBody>
      </p:sp>
      <p:sp>
        <p:nvSpPr>
          <p:cNvPr id="17411" name="Rectangle 3"/>
          <p:cNvSpPr>
            <a:spLocks noGrp="1" noChangeArrowheads="1"/>
          </p:cNvSpPr>
          <p:nvPr>
            <p:ph type="body" idx="4294967295"/>
          </p:nvPr>
        </p:nvSpPr>
        <p:spPr>
          <a:xfrm>
            <a:off x="1066800" y="1340768"/>
            <a:ext cx="8077200" cy="6624736"/>
          </a:xfrm>
        </p:spPr>
        <p:txBody>
          <a:bodyPr/>
          <a:lstStyle/>
          <a:p>
            <a:pPr lvl="0" eaLnBrk="1" hangingPunct="1">
              <a:buFont typeface="Wingdings" pitchFamily="2" charset="2"/>
              <a:buChar char="§"/>
            </a:pPr>
            <a:r>
              <a:rPr lang="fr-FR" dirty="0" smtClean="0"/>
              <a:t>Les produits médicamenteux brevetés relèvent de la compétence du CEPMB, qu’ils soient inscrits ou non dans le Registre des brevets de SC</a:t>
            </a:r>
          </a:p>
          <a:p>
            <a:pPr lvl="0" eaLnBrk="1" hangingPunct="1">
              <a:buFont typeface="Wingdings" pitchFamily="2" charset="2"/>
              <a:buChar char="§"/>
            </a:pPr>
            <a:endParaRPr lang="fr-FR" dirty="0" smtClean="0"/>
          </a:p>
          <a:p>
            <a:pPr eaLnBrk="1" hangingPunct="1">
              <a:buFont typeface="Wingdings" pitchFamily="2" charset="2"/>
              <a:buChar char="§"/>
            </a:pPr>
            <a:r>
              <a:rPr lang="fr-FR" dirty="0" smtClean="0"/>
              <a:t>Deux champs de compétence distincts : </a:t>
            </a:r>
          </a:p>
          <a:p>
            <a:pPr lvl="1" eaLnBrk="1" hangingPunct="1">
              <a:buFont typeface="Wingdings" pitchFamily="2" charset="2"/>
              <a:buChar char="§"/>
            </a:pPr>
            <a:r>
              <a:rPr lang="fr-FR" dirty="0" smtClean="0"/>
              <a:t>La compétence de Santé Canada (SC) relativement aux exigences d’inscription dans le Registre des brevets de SC découle du paragraphe 55.2(4) de la </a:t>
            </a:r>
            <a:r>
              <a:rPr lang="fr-FR" i="1" dirty="0" smtClean="0"/>
              <a:t>Loi sur les brevets </a:t>
            </a:r>
            <a:r>
              <a:rPr lang="fr-FR" dirty="0" smtClean="0"/>
              <a:t>et de l’article 4 du </a:t>
            </a:r>
            <a:r>
              <a:rPr lang="fr-FR" i="1" dirty="0" smtClean="0"/>
              <a:t>Règlement sur les médicaments brevetés (avis de conformité) </a:t>
            </a:r>
          </a:p>
          <a:p>
            <a:pPr lvl="1" eaLnBrk="1" hangingPunct="1">
              <a:buFont typeface="Wingdings" pitchFamily="2" charset="2"/>
              <a:buChar char="§"/>
            </a:pPr>
            <a:r>
              <a:rPr lang="fr-FR" dirty="0" smtClean="0"/>
              <a:t>La compétence du CEPMB découle des articles 79 à 103 de la </a:t>
            </a:r>
            <a:r>
              <a:rPr lang="fr-FR" i="1" dirty="0" smtClean="0"/>
              <a:t>Loi sur les brevets</a:t>
            </a:r>
          </a:p>
        </p:txBody>
      </p:sp>
      <p:sp>
        <p:nvSpPr>
          <p:cNvPr id="17412" name="Line 4"/>
          <p:cNvSpPr>
            <a:spLocks noChangeShapeType="1"/>
          </p:cNvSpPr>
          <p:nvPr/>
        </p:nvSpPr>
        <p:spPr bwMode="auto">
          <a:xfrm>
            <a:off x="1043608" y="1196752"/>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11</a:t>
            </a:fld>
            <a:endParaRPr lang="en-US" sz="1400" smtClean="0"/>
          </a:p>
        </p:txBody>
      </p:sp>
    </p:spTree>
    <p:extLst>
      <p:ext uri="{BB962C8B-B14F-4D97-AF65-F5344CB8AC3E}">
        <p14:creationId xmlns:p14="http://schemas.microsoft.com/office/powerpoint/2010/main" val="38866259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3608" y="260648"/>
            <a:ext cx="8100392" cy="864096"/>
          </a:xfrm>
        </p:spPr>
        <p:txBody>
          <a:bodyPr/>
          <a:lstStyle/>
          <a:p>
            <a:pPr algn="ctr" eaLnBrk="1" hangingPunct="1"/>
            <a:r>
              <a:rPr lang="en-US" sz="2800" dirty="0" smtClean="0"/>
              <a:t>FAQ - </a:t>
            </a:r>
            <a:r>
              <a:rPr lang="fr-FR" sz="2800" dirty="0"/>
              <a:t>Si un produit médicamenteux breveté </a:t>
            </a:r>
            <a:r>
              <a:rPr lang="fr-FR" sz="2800" dirty="0" smtClean="0"/>
              <a:t>est vendu en vertu du PAS</a:t>
            </a:r>
            <a:r>
              <a:rPr lang="en-US" sz="2800" dirty="0" smtClean="0"/>
              <a:t>,</a:t>
            </a:r>
            <a:r>
              <a:rPr lang="fr-FR" sz="2800" dirty="0" smtClean="0"/>
              <a:t> </a:t>
            </a:r>
            <a:r>
              <a:rPr lang="fr-FR" sz="2800" dirty="0"/>
              <a:t>relève-t-il de la compétence du CEPMB?</a:t>
            </a:r>
            <a:r>
              <a:rPr lang="en-CA" sz="2400" dirty="0"/>
              <a:t/>
            </a:r>
            <a:br>
              <a:rPr lang="en-CA" sz="2400" dirty="0"/>
            </a:br>
            <a:endParaRPr lang="en-US" sz="2400" dirty="0" smtClean="0"/>
          </a:p>
        </p:txBody>
      </p:sp>
      <p:sp>
        <p:nvSpPr>
          <p:cNvPr id="17411" name="Rectangle 3"/>
          <p:cNvSpPr>
            <a:spLocks noGrp="1" noChangeArrowheads="1"/>
          </p:cNvSpPr>
          <p:nvPr>
            <p:ph type="body" idx="4294967295"/>
          </p:nvPr>
        </p:nvSpPr>
        <p:spPr>
          <a:xfrm>
            <a:off x="1066800" y="1340768"/>
            <a:ext cx="7825680" cy="6480720"/>
          </a:xfrm>
        </p:spPr>
        <p:txBody>
          <a:bodyPr/>
          <a:lstStyle/>
          <a:p>
            <a:pPr eaLnBrk="1" hangingPunct="1">
              <a:buFont typeface="Wingdings" pitchFamily="2" charset="2"/>
              <a:buChar char="§"/>
            </a:pPr>
            <a:r>
              <a:rPr lang="fr-FR" dirty="0" smtClean="0"/>
              <a:t>Oui. Voir la décision de la Cour suprême dans l’affaire </a:t>
            </a:r>
            <a:r>
              <a:rPr lang="fr-FR" dirty="0" err="1" smtClean="0"/>
              <a:t>Celgene</a:t>
            </a:r>
            <a:r>
              <a:rPr lang="fr-FR" dirty="0" smtClean="0"/>
              <a:t> Corp. c. Canada, le 20 janvier 2011</a:t>
            </a:r>
          </a:p>
          <a:p>
            <a:pPr eaLnBrk="1" hangingPunct="1">
              <a:buFont typeface="Wingdings" pitchFamily="2" charset="2"/>
              <a:buChar char="§"/>
            </a:pPr>
            <a:endParaRPr lang="fr-FR" dirty="0" smtClean="0"/>
          </a:p>
          <a:p>
            <a:pPr marL="635000" lvl="2" indent="0" eaLnBrk="1" hangingPunct="1">
              <a:buNone/>
            </a:pPr>
            <a:r>
              <a:rPr lang="fr-FR" dirty="0" smtClean="0"/>
              <a:t>[10] … </a:t>
            </a:r>
            <a:r>
              <a:rPr lang="fr-FR" i="1" dirty="0" smtClean="0"/>
              <a:t>Comme [le] mandat [du CEPMB] consiste notamment à protéger les Canadiens en veillant à ce que les médicaments brevetés ne soient pas vendus à des prix excessifs, il a jugé que l’expression </a:t>
            </a:r>
            <a:r>
              <a:rPr lang="fr-FR" b="1" i="1" dirty="0" smtClean="0"/>
              <a:t>« vente [. . .] sur l[e] </a:t>
            </a:r>
            <a:r>
              <a:rPr lang="fr-FR" b="1" i="1" dirty="0" err="1" smtClean="0"/>
              <a:t>march</a:t>
            </a:r>
            <a:r>
              <a:rPr lang="fr-FR" b="1" i="1" dirty="0" smtClean="0"/>
              <a:t>[é] canadien » s’applique aux ventes de médicaments régis par les lois canadiennes</a:t>
            </a:r>
            <a:r>
              <a:rPr lang="fr-FR" i="1" dirty="0" smtClean="0"/>
              <a:t>, qui sont livrés et utilisés au Canada et dont les coûts sont assumés par des Canadiens.  Le PAS constituant une règle de droit canadienne, les ventes effectuées par </a:t>
            </a:r>
            <a:r>
              <a:rPr lang="fr-FR" i="1" dirty="0" err="1" smtClean="0"/>
              <a:t>Celgene</a:t>
            </a:r>
            <a:r>
              <a:rPr lang="fr-FR" i="1" dirty="0" smtClean="0"/>
              <a:t> sous le régime de celui-ci relèvent du mandat du Conseil.</a:t>
            </a:r>
          </a:p>
          <a:p>
            <a:pPr marL="0" indent="0" eaLnBrk="1" hangingPunct="1">
              <a:buNone/>
            </a:pPr>
            <a:endParaRPr lang="fr-FR" dirty="0" smtClean="0"/>
          </a:p>
        </p:txBody>
      </p:sp>
      <p:sp>
        <p:nvSpPr>
          <p:cNvPr id="17412" name="Line 4"/>
          <p:cNvSpPr>
            <a:spLocks noChangeShapeType="1"/>
          </p:cNvSpPr>
          <p:nvPr/>
        </p:nvSpPr>
        <p:spPr bwMode="auto">
          <a:xfrm>
            <a:off x="1043608" y="1196752"/>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12</a:t>
            </a:fld>
            <a:endParaRPr lang="en-US" sz="1400" smtClean="0"/>
          </a:p>
        </p:txBody>
      </p:sp>
    </p:spTree>
    <p:extLst>
      <p:ext uri="{BB962C8B-B14F-4D97-AF65-F5344CB8AC3E}">
        <p14:creationId xmlns:p14="http://schemas.microsoft.com/office/powerpoint/2010/main" val="36052754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3608" y="260648"/>
            <a:ext cx="8100392" cy="864096"/>
          </a:xfrm>
        </p:spPr>
        <p:txBody>
          <a:bodyPr/>
          <a:lstStyle/>
          <a:p>
            <a:pPr algn="ctr" eaLnBrk="1" hangingPunct="1"/>
            <a:r>
              <a:rPr lang="en-US" sz="2800" dirty="0"/>
              <a:t>FAQ - </a:t>
            </a:r>
            <a:r>
              <a:rPr lang="fr-FR" sz="2800" dirty="0"/>
              <a:t>Si un produit médicamenteux breveté est vendu en vertu du PAS</a:t>
            </a:r>
            <a:r>
              <a:rPr lang="en-US" sz="2800" dirty="0"/>
              <a:t>,</a:t>
            </a:r>
            <a:r>
              <a:rPr lang="fr-FR" sz="2800" dirty="0"/>
              <a:t> relève-t-il de la compétence du CEPMB?</a:t>
            </a:r>
            <a:r>
              <a:rPr lang="en-CA" sz="2400" dirty="0"/>
              <a:t/>
            </a:r>
            <a:br>
              <a:rPr lang="en-CA" sz="2400" dirty="0"/>
            </a:br>
            <a:endParaRPr lang="en-US" sz="2400" dirty="0" smtClean="0"/>
          </a:p>
        </p:txBody>
      </p:sp>
      <p:sp>
        <p:nvSpPr>
          <p:cNvPr id="17411" name="Rectangle 3"/>
          <p:cNvSpPr>
            <a:spLocks noGrp="1" noChangeArrowheads="1"/>
          </p:cNvSpPr>
          <p:nvPr>
            <p:ph type="body" idx="4294967295"/>
          </p:nvPr>
        </p:nvSpPr>
        <p:spPr>
          <a:xfrm>
            <a:off x="1043608" y="1340768"/>
            <a:ext cx="7825680" cy="6480720"/>
          </a:xfrm>
        </p:spPr>
        <p:txBody>
          <a:bodyPr/>
          <a:lstStyle/>
          <a:p>
            <a:pPr marL="0" indent="0" eaLnBrk="1" hangingPunct="1">
              <a:buNone/>
            </a:pPr>
            <a:endParaRPr lang="en-CA" i="1" dirty="0" smtClean="0"/>
          </a:p>
          <a:p>
            <a:pPr marL="0" indent="0" eaLnBrk="1" hangingPunct="1">
              <a:buNone/>
            </a:pPr>
            <a:endParaRPr lang="en-US" dirty="0" smtClean="0"/>
          </a:p>
        </p:txBody>
      </p:sp>
      <p:sp>
        <p:nvSpPr>
          <p:cNvPr id="17412" name="Line 4"/>
          <p:cNvSpPr>
            <a:spLocks noChangeShapeType="1"/>
          </p:cNvSpPr>
          <p:nvPr/>
        </p:nvSpPr>
        <p:spPr bwMode="auto">
          <a:xfrm>
            <a:off x="1043608" y="1196752"/>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13</a:t>
            </a:fld>
            <a:endParaRPr lang="en-US" sz="1400" smtClean="0"/>
          </a:p>
        </p:txBody>
      </p:sp>
      <p:graphicFrame>
        <p:nvGraphicFramePr>
          <p:cNvPr id="2" name="Table 1"/>
          <p:cNvGraphicFramePr>
            <a:graphicFrameLocks noGrp="1"/>
          </p:cNvGraphicFramePr>
          <p:nvPr>
            <p:extLst>
              <p:ext uri="{D42A27DB-BD31-4B8C-83A1-F6EECF244321}">
                <p14:modId xmlns:p14="http://schemas.microsoft.com/office/powerpoint/2010/main" val="2792605557"/>
              </p:ext>
            </p:extLst>
          </p:nvPr>
        </p:nvGraphicFramePr>
        <p:xfrm>
          <a:off x="1524001" y="2294880"/>
          <a:ext cx="6792415" cy="2672080"/>
        </p:xfrm>
        <a:graphic>
          <a:graphicData uri="http://schemas.openxmlformats.org/drawingml/2006/table">
            <a:tbl>
              <a:tblPr firstRow="1" bandRow="1">
                <a:tableStyleId>{5C22544A-7EE6-4342-B048-85BDC9FD1C3A}</a:tableStyleId>
              </a:tblPr>
              <a:tblGrid>
                <a:gridCol w="1337990"/>
                <a:gridCol w="1504422"/>
                <a:gridCol w="1933779"/>
                <a:gridCol w="2016224"/>
              </a:tblGrid>
              <a:tr h="370840">
                <a:tc>
                  <a:txBody>
                    <a:bodyPr/>
                    <a:lstStyle/>
                    <a:p>
                      <a:r>
                        <a:rPr lang="fr-FR" noProof="0" dirty="0" smtClean="0">
                          <a:solidFill>
                            <a:schemeClr val="accent4">
                              <a:lumMod val="90000"/>
                              <a:lumOff val="10000"/>
                            </a:schemeClr>
                          </a:solidFill>
                        </a:rPr>
                        <a:t>Un Avis de conformité y a-t-il été émis?</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noProof="0" dirty="0" smtClean="0">
                          <a:solidFill>
                            <a:schemeClr val="accent4">
                              <a:lumMod val="90000"/>
                              <a:lumOff val="10000"/>
                            </a:schemeClr>
                          </a:solidFill>
                        </a:rPr>
                        <a:t>Le produit est-il vendu?</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noProof="0" dirty="0" smtClean="0">
                          <a:solidFill>
                            <a:schemeClr val="accent4">
                              <a:lumMod val="90000"/>
                              <a:lumOff val="10000"/>
                            </a:schemeClr>
                          </a:solidFill>
                        </a:rPr>
                        <a:t>Y a-t-il lieu de présenter</a:t>
                      </a:r>
                      <a:r>
                        <a:rPr lang="fr-FR" baseline="0" noProof="0" dirty="0" smtClean="0">
                          <a:solidFill>
                            <a:schemeClr val="accent4">
                              <a:lumMod val="90000"/>
                              <a:lumOff val="10000"/>
                            </a:schemeClr>
                          </a:solidFill>
                        </a:rPr>
                        <a:t> un formulaire 1</a:t>
                      </a:r>
                      <a:r>
                        <a:rPr lang="fr-FR" noProof="0" dirty="0" smtClean="0">
                          <a:solidFill>
                            <a:schemeClr val="accent4">
                              <a:lumMod val="90000"/>
                              <a:lumOff val="10000"/>
                            </a:schemeClr>
                          </a:solidFill>
                        </a:rPr>
                        <a:t>?</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noProof="0" dirty="0" smtClean="0">
                          <a:solidFill>
                            <a:schemeClr val="accent4">
                              <a:lumMod val="90000"/>
                              <a:lumOff val="10000"/>
                            </a:schemeClr>
                          </a:solidFill>
                        </a:rPr>
                        <a:t>Y a-t-il lieu de présenter</a:t>
                      </a:r>
                      <a:r>
                        <a:rPr lang="fr-FR" baseline="0" noProof="0" dirty="0" smtClean="0">
                          <a:solidFill>
                            <a:schemeClr val="accent4">
                              <a:lumMod val="90000"/>
                              <a:lumOff val="10000"/>
                            </a:schemeClr>
                          </a:solidFill>
                        </a:rPr>
                        <a:t> un formulaire 2</a:t>
                      </a:r>
                      <a:r>
                        <a:rPr lang="fr-FR" noProof="0" dirty="0" smtClean="0">
                          <a:solidFill>
                            <a:schemeClr val="accent4">
                              <a:lumMod val="90000"/>
                              <a:lumOff val="10000"/>
                            </a:schemeClr>
                          </a:solidFill>
                        </a:rPr>
                        <a:t>?</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fr-FR" noProof="0" dirty="0" smtClean="0">
                          <a:solidFill>
                            <a:schemeClr val="accent4">
                              <a:lumMod val="90000"/>
                              <a:lumOff val="10000"/>
                            </a:schemeClr>
                          </a:solidFill>
                        </a:rPr>
                        <a:t>oui</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noProof="0" dirty="0" smtClean="0">
                          <a:solidFill>
                            <a:schemeClr val="accent4">
                              <a:lumMod val="90000"/>
                              <a:lumOff val="10000"/>
                            </a:schemeClr>
                          </a:solidFill>
                        </a:rPr>
                        <a:t>oui</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noProof="0" dirty="0" smtClean="0">
                          <a:solidFill>
                            <a:schemeClr val="accent4">
                              <a:lumMod val="90000"/>
                              <a:lumOff val="10000"/>
                            </a:schemeClr>
                          </a:solidFill>
                        </a:rPr>
                        <a:t>oui</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noProof="0" dirty="0" smtClean="0">
                          <a:solidFill>
                            <a:schemeClr val="accent4">
                              <a:lumMod val="90000"/>
                              <a:lumOff val="10000"/>
                            </a:schemeClr>
                          </a:solidFill>
                        </a:rPr>
                        <a:t>oui</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fr-FR" noProof="0" dirty="0" smtClean="0">
                          <a:solidFill>
                            <a:schemeClr val="accent4">
                              <a:lumMod val="90000"/>
                              <a:lumOff val="10000"/>
                            </a:schemeClr>
                          </a:solidFill>
                        </a:rPr>
                        <a:t>non</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noProof="0" dirty="0" smtClean="0">
                          <a:solidFill>
                            <a:schemeClr val="accent4">
                              <a:lumMod val="90000"/>
                              <a:lumOff val="10000"/>
                            </a:schemeClr>
                          </a:solidFill>
                        </a:rPr>
                        <a:t>oui</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noProof="0" dirty="0" smtClean="0">
                          <a:solidFill>
                            <a:schemeClr val="accent4">
                              <a:lumMod val="90000"/>
                              <a:lumOff val="10000"/>
                            </a:schemeClr>
                          </a:solidFill>
                        </a:rPr>
                        <a:t>oui</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noProof="0" dirty="0" smtClean="0">
                          <a:solidFill>
                            <a:schemeClr val="accent4">
                              <a:lumMod val="90000"/>
                              <a:lumOff val="10000"/>
                            </a:schemeClr>
                          </a:solidFill>
                        </a:rPr>
                        <a:t>oui</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fr-FR" noProof="0" dirty="0" smtClean="0">
                          <a:solidFill>
                            <a:schemeClr val="accent4">
                              <a:lumMod val="90000"/>
                              <a:lumOff val="10000"/>
                            </a:schemeClr>
                          </a:solidFill>
                        </a:rPr>
                        <a:t>oui</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noProof="0" dirty="0" smtClean="0">
                          <a:solidFill>
                            <a:schemeClr val="accent4">
                              <a:lumMod val="90000"/>
                              <a:lumOff val="10000"/>
                            </a:schemeClr>
                          </a:solidFill>
                        </a:rPr>
                        <a:t>non</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noProof="0" dirty="0" smtClean="0">
                          <a:solidFill>
                            <a:schemeClr val="accent4">
                              <a:lumMod val="90000"/>
                              <a:lumOff val="10000"/>
                            </a:schemeClr>
                          </a:solidFill>
                        </a:rPr>
                        <a:t>oui</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noProof="0" dirty="0" smtClean="0">
                          <a:solidFill>
                            <a:schemeClr val="accent4">
                              <a:lumMod val="90000"/>
                              <a:lumOff val="10000"/>
                            </a:schemeClr>
                          </a:solidFill>
                        </a:rPr>
                        <a:t>non</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fr-FR" noProof="0" dirty="0" smtClean="0">
                          <a:solidFill>
                            <a:schemeClr val="accent4">
                              <a:lumMod val="90000"/>
                              <a:lumOff val="10000"/>
                            </a:schemeClr>
                          </a:solidFill>
                        </a:rPr>
                        <a:t>non</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noProof="0" dirty="0" smtClean="0">
                          <a:solidFill>
                            <a:schemeClr val="accent4">
                              <a:lumMod val="90000"/>
                              <a:lumOff val="10000"/>
                            </a:schemeClr>
                          </a:solidFill>
                        </a:rPr>
                        <a:t>non</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noProof="0" dirty="0" smtClean="0">
                          <a:solidFill>
                            <a:schemeClr val="accent4">
                              <a:lumMod val="90000"/>
                              <a:lumOff val="10000"/>
                            </a:schemeClr>
                          </a:solidFill>
                        </a:rPr>
                        <a:t>non</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noProof="0" dirty="0" smtClean="0">
                          <a:solidFill>
                            <a:schemeClr val="accent4">
                              <a:lumMod val="90000"/>
                              <a:lumOff val="10000"/>
                            </a:schemeClr>
                          </a:solidFill>
                        </a:rPr>
                        <a:t>non</a:t>
                      </a:r>
                      <a:endParaRPr lang="fr-FR" noProof="0"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 name="TextBox 2"/>
          <p:cNvSpPr txBox="1"/>
          <p:nvPr/>
        </p:nvSpPr>
        <p:spPr>
          <a:xfrm>
            <a:off x="1475656" y="1556792"/>
            <a:ext cx="4533613" cy="461665"/>
          </a:xfrm>
          <a:prstGeom prst="rect">
            <a:avLst/>
          </a:prstGeom>
          <a:noFill/>
        </p:spPr>
        <p:txBody>
          <a:bodyPr wrap="none" rtlCol="0">
            <a:spAutoFit/>
          </a:bodyPr>
          <a:lstStyle/>
          <a:p>
            <a:r>
              <a:rPr lang="fr-FR" dirty="0" smtClean="0"/>
              <a:t>Produit médicamenteux breveté</a:t>
            </a:r>
            <a:endParaRPr lang="fr-FR" dirty="0"/>
          </a:p>
        </p:txBody>
      </p:sp>
    </p:spTree>
    <p:extLst>
      <p:ext uri="{BB962C8B-B14F-4D97-AF65-F5344CB8AC3E}">
        <p14:creationId xmlns:p14="http://schemas.microsoft.com/office/powerpoint/2010/main" val="38006076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3608" y="260648"/>
            <a:ext cx="8100392" cy="1152128"/>
          </a:xfrm>
        </p:spPr>
        <p:txBody>
          <a:bodyPr/>
          <a:lstStyle/>
          <a:p>
            <a:pPr algn="ctr" eaLnBrk="1" hangingPunct="1"/>
            <a:r>
              <a:rPr lang="fr-FR" sz="2800" dirty="0" smtClean="0"/>
              <a:t>FAQ – </a:t>
            </a:r>
            <a:r>
              <a:rPr lang="fr-FR" sz="2500" dirty="0" smtClean="0"/>
              <a:t>Qu’arriverait-il si un breveté ne présentait pas les renseignements exigés sur le formulaire 1 ou le formulaire 2 ou s’il présentait des données inexactes?</a:t>
            </a:r>
            <a:br>
              <a:rPr lang="fr-FR" sz="2500" dirty="0" smtClean="0"/>
            </a:br>
            <a:endParaRPr lang="fr-FR" sz="2500" dirty="0" smtClean="0"/>
          </a:p>
        </p:txBody>
      </p:sp>
      <p:sp>
        <p:nvSpPr>
          <p:cNvPr id="17411" name="Rectangle 3"/>
          <p:cNvSpPr>
            <a:spLocks noGrp="1" noChangeArrowheads="1"/>
          </p:cNvSpPr>
          <p:nvPr>
            <p:ph type="body" idx="4294967295"/>
          </p:nvPr>
        </p:nvSpPr>
        <p:spPr>
          <a:xfrm>
            <a:off x="1043608" y="1340768"/>
            <a:ext cx="7704856" cy="4680520"/>
          </a:xfrm>
        </p:spPr>
        <p:txBody>
          <a:bodyPr/>
          <a:lstStyle/>
          <a:p>
            <a:pPr marL="0" indent="0" eaLnBrk="1" hangingPunct="1">
              <a:buNone/>
            </a:pPr>
            <a:r>
              <a:rPr lang="fr-FR" sz="2100" i="1" dirty="0" smtClean="0"/>
              <a:t>Compendium des politiques, des Lignes directrices et des and procédures</a:t>
            </a:r>
            <a:r>
              <a:rPr lang="fr-FR" sz="2100" dirty="0" smtClean="0"/>
              <a:t>, Section A.8</a:t>
            </a:r>
          </a:p>
          <a:p>
            <a:pPr eaLnBrk="1" hangingPunct="1"/>
            <a:r>
              <a:rPr lang="fr-FR" sz="2100" b="0" dirty="0" smtClean="0"/>
              <a:t>Le personnel du Conseil </a:t>
            </a:r>
            <a:r>
              <a:rPr lang="fr-CA" sz="2100" b="0" dirty="0" smtClean="0"/>
              <a:t>fait </a:t>
            </a:r>
            <a:r>
              <a:rPr lang="fr-CA" sz="2100" b="0" dirty="0"/>
              <a:t>savoir </a:t>
            </a:r>
            <a:r>
              <a:rPr lang="fr-CA" sz="2100" b="0" dirty="0" smtClean="0"/>
              <a:t>au breveté par </a:t>
            </a:r>
            <a:r>
              <a:rPr lang="fr-CA" sz="2100" b="0" dirty="0"/>
              <a:t>écrit qu’il est en défaut de soumettre son ou ses rapports et lui </a:t>
            </a:r>
            <a:r>
              <a:rPr lang="fr-CA" sz="2100" b="0" dirty="0" smtClean="0"/>
              <a:t>accorde un </a:t>
            </a:r>
            <a:r>
              <a:rPr lang="fr-CA" sz="2100" b="0" dirty="0"/>
              <a:t>délai de grâce de sept </a:t>
            </a:r>
            <a:r>
              <a:rPr lang="fr-CA" sz="2100" b="0" dirty="0" smtClean="0"/>
              <a:t> (7) jours </a:t>
            </a:r>
            <a:r>
              <a:rPr lang="en-CA" sz="2100" b="0" dirty="0" smtClean="0"/>
              <a:t>pour </a:t>
            </a:r>
            <a:r>
              <a:rPr lang="fr-FR" sz="2100" b="0" dirty="0" smtClean="0"/>
              <a:t>faire parvenir les renseignements manquants</a:t>
            </a:r>
          </a:p>
          <a:p>
            <a:pPr eaLnBrk="1" hangingPunct="1"/>
            <a:endParaRPr lang="fr-FR" sz="2100" b="0" dirty="0" smtClean="0"/>
          </a:p>
          <a:p>
            <a:pPr eaLnBrk="1" hangingPunct="1"/>
            <a:r>
              <a:rPr lang="fr-FR" sz="2100" b="0" dirty="0" smtClean="0"/>
              <a:t>À défaut, le personnel du Conseil recommande au président de rendre une ordonnance du Conseil afin d’obliger le breveté de fournir les renseignements demandés </a:t>
            </a:r>
            <a:r>
              <a:rPr lang="fr-CA" sz="2100" b="0" dirty="0"/>
              <a:t>dans le délai dicté dans l’ordonnance</a:t>
            </a:r>
            <a:endParaRPr lang="fr-FR" sz="2100" b="0" dirty="0" smtClean="0"/>
          </a:p>
          <a:p>
            <a:pPr eaLnBrk="1" hangingPunct="1"/>
            <a:endParaRPr lang="fr-FR" sz="2100" b="0" dirty="0" smtClean="0"/>
          </a:p>
          <a:p>
            <a:pPr eaLnBrk="1" hangingPunct="1"/>
            <a:r>
              <a:rPr lang="fr-FR" sz="2100" b="0" dirty="0" smtClean="0"/>
              <a:t>À défaut, le Conseil peut saisir le procureur général du Canada de l’affaire afin qu'il engage s'il y a lieu des poursuites judiciaires en vertu de l’alinéa 76.1(1) de la Loi</a:t>
            </a:r>
          </a:p>
          <a:p>
            <a:pPr marL="342900" lvl="1" indent="0" eaLnBrk="1" hangingPunct="1">
              <a:buNone/>
            </a:pPr>
            <a:endParaRPr lang="fr-FR" sz="2100" i="1" dirty="0"/>
          </a:p>
        </p:txBody>
      </p:sp>
      <p:sp>
        <p:nvSpPr>
          <p:cNvPr id="17412" name="Line 4"/>
          <p:cNvSpPr>
            <a:spLocks noChangeShapeType="1"/>
          </p:cNvSpPr>
          <p:nvPr/>
        </p:nvSpPr>
        <p:spPr bwMode="auto">
          <a:xfrm>
            <a:off x="1043608" y="1340768"/>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14</a:t>
            </a:fld>
            <a:endParaRPr lang="en-US" sz="1400" smtClean="0"/>
          </a:p>
        </p:txBody>
      </p:sp>
    </p:spTree>
    <p:extLst>
      <p:ext uri="{BB962C8B-B14F-4D97-AF65-F5344CB8AC3E}">
        <p14:creationId xmlns:p14="http://schemas.microsoft.com/office/powerpoint/2010/main" val="25242737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3608" y="260648"/>
            <a:ext cx="8100392" cy="936104"/>
          </a:xfrm>
        </p:spPr>
        <p:txBody>
          <a:bodyPr/>
          <a:lstStyle/>
          <a:p>
            <a:pPr algn="ctr" eaLnBrk="1" hangingPunct="1"/>
            <a:r>
              <a:rPr lang="fr-FR" sz="2500" dirty="0"/>
              <a:t>FAQ – Qu’arriverait-il si un breveté ne </a:t>
            </a:r>
            <a:r>
              <a:rPr lang="fr-FR" sz="2500" dirty="0" smtClean="0"/>
              <a:t>présentait </a:t>
            </a:r>
            <a:r>
              <a:rPr lang="fr-FR" sz="2500" dirty="0"/>
              <a:t>pas les renseignements exigés sur le formulaire 1 ou le formulaire 2 ou s’il </a:t>
            </a:r>
            <a:r>
              <a:rPr lang="fr-FR" sz="2500" dirty="0" smtClean="0"/>
              <a:t>présentait </a:t>
            </a:r>
            <a:r>
              <a:rPr lang="fr-FR" sz="2500" dirty="0"/>
              <a:t>des données inexactes?</a:t>
            </a:r>
            <a:r>
              <a:rPr lang="fr-FR" sz="2350" dirty="0"/>
              <a:t/>
            </a:r>
            <a:br>
              <a:rPr lang="fr-FR" sz="2350" dirty="0"/>
            </a:br>
            <a:endParaRPr lang="en-US" sz="2350" dirty="0" smtClean="0"/>
          </a:p>
        </p:txBody>
      </p:sp>
      <p:sp>
        <p:nvSpPr>
          <p:cNvPr id="17411" name="Rectangle 3"/>
          <p:cNvSpPr>
            <a:spLocks noGrp="1" noChangeArrowheads="1"/>
          </p:cNvSpPr>
          <p:nvPr>
            <p:ph type="body" idx="4294967295"/>
          </p:nvPr>
        </p:nvSpPr>
        <p:spPr>
          <a:xfrm>
            <a:off x="1066800" y="1340768"/>
            <a:ext cx="7897688" cy="4536504"/>
          </a:xfrm>
        </p:spPr>
        <p:txBody>
          <a:bodyPr/>
          <a:lstStyle/>
          <a:p>
            <a:pPr marL="0" indent="0" eaLnBrk="1" hangingPunct="1">
              <a:buNone/>
            </a:pPr>
            <a:r>
              <a:rPr lang="fr-FR" i="1" dirty="0" smtClean="0"/>
              <a:t>Loi sur les brevets</a:t>
            </a:r>
          </a:p>
          <a:p>
            <a:pPr marL="0" indent="0">
              <a:buNone/>
            </a:pPr>
            <a:r>
              <a:rPr lang="fr-FR" dirty="0" smtClean="0"/>
              <a:t>76.1</a:t>
            </a:r>
            <a:r>
              <a:rPr lang="fr-FR" b="0" dirty="0" smtClean="0"/>
              <a:t> (1) Quiconque contrevient aux articles 80, 81, 82 ou 88 ou à une ordonnance prise sous le régime de l’un ou l’autre de ces articles commet une infraction et encourt, sur déclaration de culpabilité par procédure sommaire :</a:t>
            </a:r>
          </a:p>
          <a:p>
            <a:pPr marL="342900" lvl="1" indent="0">
              <a:buNone/>
            </a:pPr>
            <a:r>
              <a:rPr lang="fr-FR" sz="2400" i="1" dirty="0" smtClean="0"/>
              <a:t>a</a:t>
            </a:r>
            <a:r>
              <a:rPr lang="fr-FR" sz="2400" dirty="0" smtClean="0"/>
              <a:t>) une amende maximale de cinq mille dollars et un emprisonnement maximal de six mois, ou l’une de ces peines, s’il s’agit d’une personne physique;</a:t>
            </a:r>
          </a:p>
          <a:p>
            <a:pPr marL="342900" lvl="1" indent="0">
              <a:buNone/>
            </a:pPr>
            <a:r>
              <a:rPr lang="fr-FR" sz="2400" i="1" dirty="0" smtClean="0"/>
              <a:t>b</a:t>
            </a:r>
            <a:r>
              <a:rPr lang="fr-FR" sz="2400" dirty="0" smtClean="0"/>
              <a:t>) une amende maximale de vingt-cinq mille dollars, s’il s’agit d’une personne morale.</a:t>
            </a:r>
            <a:endParaRPr lang="fr-FR" sz="2400" dirty="0"/>
          </a:p>
        </p:txBody>
      </p:sp>
      <p:sp>
        <p:nvSpPr>
          <p:cNvPr id="17412" name="Line 4"/>
          <p:cNvSpPr>
            <a:spLocks noChangeShapeType="1"/>
          </p:cNvSpPr>
          <p:nvPr/>
        </p:nvSpPr>
        <p:spPr bwMode="auto">
          <a:xfrm>
            <a:off x="1043608" y="1246875"/>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15</a:t>
            </a:fld>
            <a:endParaRPr lang="en-US" sz="1400" smtClean="0"/>
          </a:p>
        </p:txBody>
      </p:sp>
    </p:spTree>
    <p:extLst>
      <p:ext uri="{BB962C8B-B14F-4D97-AF65-F5344CB8AC3E}">
        <p14:creationId xmlns:p14="http://schemas.microsoft.com/office/powerpoint/2010/main" val="25302650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404664"/>
            <a:ext cx="6696744" cy="936104"/>
          </a:xfrm>
        </p:spPr>
        <p:txBody>
          <a:bodyPr/>
          <a:lstStyle/>
          <a:p>
            <a:r>
              <a:rPr lang="fr-FR" dirty="0" smtClean="0"/>
              <a:t>Pratiques exemplaires : Rapport</a:t>
            </a:r>
            <a:endParaRPr lang="fr-FR"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16</a:t>
            </a:fld>
            <a:endParaRPr lang="en-US">
              <a:solidFill>
                <a:schemeClr val="tx1"/>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7784" y="1340768"/>
            <a:ext cx="4032448" cy="2880320"/>
          </a:xfrm>
          <a:prstGeom prst="rect">
            <a:avLst/>
          </a:prstGeom>
        </p:spPr>
      </p:pic>
      <p:sp>
        <p:nvSpPr>
          <p:cNvPr id="5" name="TextBox 4"/>
          <p:cNvSpPr txBox="1"/>
          <p:nvPr/>
        </p:nvSpPr>
        <p:spPr>
          <a:xfrm>
            <a:off x="1907705" y="4509121"/>
            <a:ext cx="6192688" cy="830997"/>
          </a:xfrm>
          <a:prstGeom prst="rect">
            <a:avLst/>
          </a:prstGeom>
          <a:noFill/>
        </p:spPr>
        <p:txBody>
          <a:bodyPr wrap="square" rtlCol="0">
            <a:spAutoFit/>
          </a:bodyPr>
          <a:lstStyle/>
          <a:p>
            <a:r>
              <a:rPr lang="fr-FR" dirty="0" smtClean="0"/>
              <a:t>La qualité d’une analyse dépend de celle des données sur lesquelles elle repose</a:t>
            </a:r>
            <a:endParaRPr lang="fr-FR" dirty="0"/>
          </a:p>
        </p:txBody>
      </p:sp>
    </p:spTree>
    <p:extLst>
      <p:ext uri="{BB962C8B-B14F-4D97-AF65-F5344CB8AC3E}">
        <p14:creationId xmlns:p14="http://schemas.microsoft.com/office/powerpoint/2010/main" val="30984589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628800"/>
            <a:ext cx="7848600" cy="4114800"/>
          </a:xfrm>
        </p:spPr>
        <p:txBody>
          <a:bodyPr/>
          <a:lstStyle/>
          <a:p>
            <a:pPr marL="0" indent="0" algn="ctr">
              <a:buNone/>
            </a:pPr>
            <a:r>
              <a:rPr lang="fr-FR" sz="4000" dirty="0" smtClean="0">
                <a:latin typeface="+mj-lt"/>
              </a:rPr>
              <a:t>Rapport des « ventes nulles »</a:t>
            </a:r>
            <a:endParaRPr lang="fr-FR" sz="4000" dirty="0">
              <a:latin typeface="+mj-lt"/>
            </a:endParaRPr>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17</a:t>
            </a:fld>
            <a:endParaRPr lang="en-US">
              <a:solidFill>
                <a:schemeClr val="tx1"/>
              </a:solidFill>
            </a:endParaRPr>
          </a:p>
        </p:txBody>
      </p:sp>
    </p:spTree>
    <p:extLst>
      <p:ext uri="{BB962C8B-B14F-4D97-AF65-F5344CB8AC3E}">
        <p14:creationId xmlns:p14="http://schemas.microsoft.com/office/powerpoint/2010/main" val="14656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66800" y="260648"/>
            <a:ext cx="7848600" cy="576064"/>
          </a:xfrm>
        </p:spPr>
        <p:txBody>
          <a:bodyPr/>
          <a:lstStyle/>
          <a:p>
            <a:pPr algn="ctr" eaLnBrk="1" hangingPunct="1"/>
            <a:r>
              <a:rPr lang="fr-FR" sz="2800" dirty="0" smtClean="0"/>
              <a:t>Rapport des </a:t>
            </a:r>
            <a:r>
              <a:rPr lang="fr-FR" sz="2800" dirty="0"/>
              <a:t>« ventes nulles </a:t>
            </a:r>
            <a:r>
              <a:rPr lang="fr-FR" sz="2800" dirty="0" smtClean="0"/>
              <a:t>»</a:t>
            </a:r>
            <a:endParaRPr lang="en-US" sz="2800" dirty="0" smtClean="0"/>
          </a:p>
        </p:txBody>
      </p:sp>
      <p:sp>
        <p:nvSpPr>
          <p:cNvPr id="17411" name="Rectangle 3"/>
          <p:cNvSpPr>
            <a:spLocks noGrp="1" noChangeArrowheads="1"/>
          </p:cNvSpPr>
          <p:nvPr>
            <p:ph type="body" idx="4294967295"/>
          </p:nvPr>
        </p:nvSpPr>
        <p:spPr>
          <a:xfrm>
            <a:off x="1115616" y="1340768"/>
            <a:ext cx="7776864" cy="4824536"/>
          </a:xfrm>
        </p:spPr>
        <p:txBody>
          <a:bodyPr/>
          <a:lstStyle/>
          <a:p>
            <a:pPr eaLnBrk="1" hangingPunct="1"/>
            <a:r>
              <a:rPr lang="fr-FR" i="1" dirty="0" smtClean="0"/>
              <a:t>Loi sur les brevets</a:t>
            </a:r>
          </a:p>
          <a:p>
            <a:pPr marL="0" indent="0" eaLnBrk="1" hangingPunct="1">
              <a:buNone/>
            </a:pPr>
            <a:endParaRPr lang="fr-FR" dirty="0" smtClean="0"/>
          </a:p>
          <a:p>
            <a:pPr marL="342900" lvl="1" indent="0" eaLnBrk="1" hangingPunct="1">
              <a:buNone/>
            </a:pPr>
            <a:r>
              <a:rPr lang="fr-FR" sz="2400" b="1" dirty="0" smtClean="0"/>
              <a:t>80.</a:t>
            </a:r>
            <a:r>
              <a:rPr lang="fr-FR" sz="2400" dirty="0" smtClean="0"/>
              <a:t> (1) Le breveté est tenu de fournir au Conseil, conformément aux règlements, les renseignements et documents sur les points suivants …</a:t>
            </a:r>
          </a:p>
          <a:p>
            <a:pPr marL="0" indent="0" eaLnBrk="1" hangingPunct="1">
              <a:buNone/>
            </a:pPr>
            <a:r>
              <a:rPr lang="fr-FR" i="1" dirty="0" smtClean="0"/>
              <a:t>	</a:t>
            </a:r>
            <a:r>
              <a:rPr lang="fr-FR" b="0" i="1" dirty="0" smtClean="0"/>
              <a:t> b</a:t>
            </a:r>
            <a:r>
              <a:rPr lang="fr-FR" b="0" dirty="0" smtClean="0"/>
              <a:t>) le prix de </a:t>
            </a:r>
            <a:r>
              <a:rPr lang="fr-FR" b="0" u="sng" dirty="0" smtClean="0"/>
              <a:t>vente — antérieur ou actuel — du </a:t>
            </a:r>
            <a:r>
              <a:rPr lang="fr-FR" b="0" dirty="0" smtClean="0"/>
              <a:t>	</a:t>
            </a:r>
            <a:r>
              <a:rPr lang="fr-FR" b="0" u="sng" dirty="0" smtClean="0"/>
              <a:t>médicament</a:t>
            </a:r>
            <a:r>
              <a:rPr lang="fr-FR" b="0" dirty="0" smtClean="0"/>
              <a:t> sur les marchés canadien et étranger;</a:t>
            </a:r>
          </a:p>
          <a:p>
            <a:pPr marL="0" indent="0" eaLnBrk="1" hangingPunct="1">
              <a:buNone/>
            </a:pPr>
            <a:endParaRPr lang="fr-FR" b="0" dirty="0" smtClean="0"/>
          </a:p>
          <a:p>
            <a:pPr marL="0" indent="0" eaLnBrk="1" hangingPunct="1">
              <a:buNone/>
            </a:pPr>
            <a:r>
              <a:rPr lang="fr-FR" b="0" dirty="0" smtClean="0"/>
              <a:t>	</a:t>
            </a:r>
            <a:r>
              <a:rPr lang="fr-FR" b="0" dirty="0" smtClean="0">
                <a:sym typeface="Wingdings" pitchFamily="2" charset="2"/>
              </a:rPr>
              <a:t> </a:t>
            </a:r>
            <a:r>
              <a:rPr lang="fr-FR" dirty="0" smtClean="0">
                <a:sym typeface="Wingdings" pitchFamily="2" charset="2"/>
              </a:rPr>
              <a:t>Pour faire l’objet d’un rapport sur le formulaire 2, un 	médicament doit être vendu</a:t>
            </a:r>
            <a:endParaRPr lang="fr-FR" dirty="0" smtClean="0"/>
          </a:p>
        </p:txBody>
      </p:sp>
      <p:sp>
        <p:nvSpPr>
          <p:cNvPr id="17412" name="Line 4"/>
          <p:cNvSpPr>
            <a:spLocks noChangeShapeType="1"/>
          </p:cNvSpPr>
          <p:nvPr/>
        </p:nvSpPr>
        <p:spPr bwMode="auto">
          <a:xfrm>
            <a:off x="1043608" y="90872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18</a:t>
            </a:fld>
            <a:endParaRPr lang="en-US" sz="1400" smtClean="0"/>
          </a:p>
        </p:txBody>
      </p:sp>
    </p:spTree>
    <p:extLst>
      <p:ext uri="{BB962C8B-B14F-4D97-AF65-F5344CB8AC3E}">
        <p14:creationId xmlns:p14="http://schemas.microsoft.com/office/powerpoint/2010/main" val="31486468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3608" y="260648"/>
            <a:ext cx="8100392" cy="576064"/>
          </a:xfrm>
        </p:spPr>
        <p:txBody>
          <a:bodyPr/>
          <a:lstStyle/>
          <a:p>
            <a:pPr algn="ctr" eaLnBrk="1" hangingPunct="1"/>
            <a:r>
              <a:rPr lang="fr-FR" sz="2800" dirty="0" smtClean="0"/>
              <a:t>Rapport des </a:t>
            </a:r>
            <a:r>
              <a:rPr lang="fr-FR" sz="2800" dirty="0"/>
              <a:t>« ventes nulles »</a:t>
            </a:r>
            <a:endParaRPr lang="en-US" sz="2800" dirty="0" smtClean="0"/>
          </a:p>
        </p:txBody>
      </p:sp>
      <p:sp>
        <p:nvSpPr>
          <p:cNvPr id="17411" name="Rectangle 3"/>
          <p:cNvSpPr>
            <a:spLocks noGrp="1" noChangeArrowheads="1"/>
          </p:cNvSpPr>
          <p:nvPr>
            <p:ph type="body" idx="4294967295"/>
          </p:nvPr>
        </p:nvSpPr>
        <p:spPr>
          <a:xfrm>
            <a:off x="1115616" y="1196752"/>
            <a:ext cx="8028384" cy="5472608"/>
          </a:xfrm>
        </p:spPr>
        <p:txBody>
          <a:bodyPr/>
          <a:lstStyle/>
          <a:p>
            <a:pPr eaLnBrk="1" hangingPunct="1"/>
            <a:r>
              <a:rPr lang="fr-FR" dirty="0" smtClean="0"/>
              <a:t>Lorsqu’il n’y a </a:t>
            </a:r>
            <a:r>
              <a:rPr lang="fr-FR" u="sng" dirty="0" smtClean="0"/>
              <a:t>aucune vente des produits médicamenteux du breveté </a:t>
            </a:r>
            <a:r>
              <a:rPr lang="fr-FR" dirty="0" smtClean="0"/>
              <a:t>relevant de la compétence du CEPMB au cours d’une période de rapport :</a:t>
            </a:r>
          </a:p>
          <a:p>
            <a:pPr marL="0" indent="0" eaLnBrk="1" hangingPunct="1">
              <a:buNone/>
            </a:pPr>
            <a:endParaRPr lang="fr-FR" dirty="0" smtClean="0"/>
          </a:p>
          <a:p>
            <a:pPr lvl="1" eaLnBrk="1" hangingPunct="1"/>
            <a:r>
              <a:rPr lang="fr-FR" dirty="0" smtClean="0"/>
              <a:t>Envoyer un courriel à </a:t>
            </a:r>
            <a:r>
              <a:rPr lang="fr-FR" u="sng" dirty="0" smtClean="0">
                <a:solidFill>
                  <a:schemeClr val="tx1">
                    <a:lumMod val="50000"/>
                  </a:schemeClr>
                </a:solidFill>
              </a:rPr>
              <a:t>c</a:t>
            </a:r>
            <a:r>
              <a:rPr lang="fr-FR" dirty="0" smtClean="0">
                <a:hlinkClick r:id="rId3"/>
              </a:rPr>
              <a:t>ompliance@pmprb-cepmb.gc.ca</a:t>
            </a:r>
            <a:r>
              <a:rPr lang="fr-FR" dirty="0" smtClean="0"/>
              <a:t> pour aviser le personnel du Conseil qu’il n’y a eu aucune vente au cours de la période de rapport</a:t>
            </a:r>
          </a:p>
          <a:p>
            <a:pPr lvl="1" eaLnBrk="1" hangingPunct="1"/>
            <a:endParaRPr lang="fr-FR" dirty="0" smtClean="0"/>
          </a:p>
          <a:p>
            <a:pPr lvl="1" eaLnBrk="1" hangingPunct="1"/>
            <a:r>
              <a:rPr lang="fr-FR" dirty="0" smtClean="0"/>
              <a:t>Ventes nulles = aucun formulaire 2 exigé</a:t>
            </a:r>
          </a:p>
        </p:txBody>
      </p:sp>
      <p:sp>
        <p:nvSpPr>
          <p:cNvPr id="17412" name="Line 4"/>
          <p:cNvSpPr>
            <a:spLocks noChangeShapeType="1"/>
          </p:cNvSpPr>
          <p:nvPr/>
        </p:nvSpPr>
        <p:spPr bwMode="auto">
          <a:xfrm>
            <a:off x="1043608" y="90872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19</a:t>
            </a:fld>
            <a:endParaRPr lang="en-US" sz="1400" smtClean="0"/>
          </a:p>
        </p:txBody>
      </p:sp>
    </p:spTree>
    <p:extLst>
      <p:ext uri="{BB962C8B-B14F-4D97-AF65-F5344CB8AC3E}">
        <p14:creationId xmlns:p14="http://schemas.microsoft.com/office/powerpoint/2010/main" val="29238193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60648"/>
            <a:ext cx="7848600" cy="922784"/>
          </a:xfrm>
        </p:spPr>
        <p:txBody>
          <a:bodyPr/>
          <a:lstStyle/>
          <a:p>
            <a:pPr algn="ctr"/>
            <a:r>
              <a:rPr lang="fr-FR" dirty="0" smtClean="0"/>
              <a:t>Aperçu</a:t>
            </a:r>
            <a:endParaRPr lang="fr-FR" dirty="0"/>
          </a:p>
        </p:txBody>
      </p:sp>
      <p:sp>
        <p:nvSpPr>
          <p:cNvPr id="3" name="Content Placeholder 2"/>
          <p:cNvSpPr>
            <a:spLocks noGrp="1"/>
          </p:cNvSpPr>
          <p:nvPr>
            <p:ph idx="1"/>
          </p:nvPr>
        </p:nvSpPr>
        <p:spPr>
          <a:xfrm>
            <a:off x="1043608" y="1196752"/>
            <a:ext cx="7848600" cy="4762872"/>
          </a:xfrm>
        </p:spPr>
        <p:txBody>
          <a:bodyPr/>
          <a:lstStyle/>
          <a:p>
            <a:r>
              <a:rPr lang="fr-FR" dirty="0" smtClean="0"/>
              <a:t>Modifications au Règlement sur les aliments et drogues</a:t>
            </a:r>
          </a:p>
          <a:p>
            <a:endParaRPr lang="fr-FR" dirty="0" smtClean="0"/>
          </a:p>
          <a:p>
            <a:r>
              <a:rPr lang="fr-FR" dirty="0" smtClean="0"/>
              <a:t>Brevet lié à un médicament - FAQ</a:t>
            </a:r>
          </a:p>
          <a:p>
            <a:endParaRPr lang="fr-FR" dirty="0" smtClean="0"/>
          </a:p>
          <a:p>
            <a:r>
              <a:rPr lang="fr-FR" dirty="0" smtClean="0"/>
              <a:t>Pratiques exemplaires : Rapport</a:t>
            </a:r>
          </a:p>
          <a:p>
            <a:pPr lvl="1">
              <a:buFont typeface="Arial" panose="020B0604020202020204" pitchFamily="34" charset="0"/>
              <a:buChar char="•"/>
            </a:pPr>
            <a:r>
              <a:rPr lang="fr-FR" dirty="0" smtClean="0"/>
              <a:t>Rapport des « ventes nulles »</a:t>
            </a:r>
          </a:p>
          <a:p>
            <a:pPr lvl="1">
              <a:buFont typeface="Arial" panose="020B0604020202020204" pitchFamily="34" charset="0"/>
              <a:buChar char="•"/>
            </a:pPr>
            <a:r>
              <a:rPr lang="fr-FR" dirty="0" smtClean="0"/>
              <a:t>Rapport </a:t>
            </a:r>
            <a:r>
              <a:rPr lang="fr-FR" dirty="0"/>
              <a:t>de données modifiées sur le formulaire 2 pour un ou plusieurs </a:t>
            </a:r>
            <a:r>
              <a:rPr lang="fr-FR" dirty="0" smtClean="0"/>
              <a:t>DIN </a:t>
            </a:r>
          </a:p>
          <a:p>
            <a:pPr lvl="1">
              <a:buFont typeface="Arial" panose="020B0604020202020204" pitchFamily="34" charset="0"/>
              <a:buChar char="•"/>
            </a:pPr>
            <a:r>
              <a:rPr lang="fr-FR" dirty="0" smtClean="0"/>
              <a:t>Préparation </a:t>
            </a:r>
            <a:r>
              <a:rPr lang="fr-FR" dirty="0"/>
              <a:t>en vue du dépôt en </a:t>
            </a:r>
            <a:r>
              <a:rPr lang="fr-FR" dirty="0" smtClean="0"/>
              <a:t>ligne</a:t>
            </a:r>
          </a:p>
          <a:p>
            <a:pPr marL="0" indent="0">
              <a:buNone/>
            </a:pPr>
            <a:endParaRPr lang="fr-FR" dirty="0" smtClean="0"/>
          </a:p>
          <a:p>
            <a:r>
              <a:rPr lang="fr-FR" dirty="0" smtClean="0"/>
              <a:t>Initiative relative à l’IPC</a:t>
            </a:r>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2</a:t>
            </a:fld>
            <a:endParaRPr lang="en-US">
              <a:solidFill>
                <a:schemeClr val="tx1"/>
              </a:solidFill>
            </a:endParaRPr>
          </a:p>
        </p:txBody>
      </p:sp>
      <p:cxnSp>
        <p:nvCxnSpPr>
          <p:cNvPr id="6" name="Straight Connector 5"/>
          <p:cNvCxnSpPr/>
          <p:nvPr/>
        </p:nvCxnSpPr>
        <p:spPr bwMode="auto">
          <a:xfrm>
            <a:off x="1043608" y="980728"/>
            <a:ext cx="8100392" cy="0"/>
          </a:xfrm>
          <a:prstGeom prst="line">
            <a:avLst/>
          </a:prstGeom>
          <a:solidFill>
            <a:schemeClr val="accent1"/>
          </a:solidFill>
          <a:ln w="12700" cap="sq" cmpd="sng" algn="ctr">
            <a:solidFill>
              <a:schemeClr val="tx1"/>
            </a:solidFill>
            <a:prstDash val="solid"/>
            <a:round/>
            <a:headEnd type="none" w="sm" len="sm"/>
            <a:tailEnd type="none" w="sm" len="sm"/>
          </a:ln>
          <a:effectLst/>
        </p:spPr>
      </p:cxnSp>
    </p:spTree>
    <p:extLst>
      <p:ext uri="{BB962C8B-B14F-4D97-AF65-F5344CB8AC3E}">
        <p14:creationId xmlns:p14="http://schemas.microsoft.com/office/powerpoint/2010/main" val="19477284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66800" y="260648"/>
            <a:ext cx="7848600" cy="576064"/>
          </a:xfrm>
        </p:spPr>
        <p:txBody>
          <a:bodyPr/>
          <a:lstStyle/>
          <a:p>
            <a:pPr algn="ctr" eaLnBrk="1" hangingPunct="1"/>
            <a:r>
              <a:rPr lang="fr-FR" sz="2800" dirty="0" smtClean="0"/>
              <a:t>Rapport des </a:t>
            </a:r>
            <a:r>
              <a:rPr lang="fr-FR" sz="2800" dirty="0"/>
              <a:t>« ventes nulles »</a:t>
            </a:r>
            <a:endParaRPr lang="en-US" sz="2800" dirty="0" smtClean="0"/>
          </a:p>
        </p:txBody>
      </p:sp>
      <p:sp>
        <p:nvSpPr>
          <p:cNvPr id="17411" name="Rectangle 3"/>
          <p:cNvSpPr>
            <a:spLocks noGrp="1" noChangeArrowheads="1"/>
          </p:cNvSpPr>
          <p:nvPr>
            <p:ph type="body" idx="4294967295"/>
          </p:nvPr>
        </p:nvSpPr>
        <p:spPr>
          <a:xfrm>
            <a:off x="1115616" y="980728"/>
            <a:ext cx="7704856" cy="5472608"/>
          </a:xfrm>
          <a:ln cmpd="thickThin"/>
        </p:spPr>
        <p:txBody>
          <a:bodyPr/>
          <a:lstStyle/>
          <a:p>
            <a:pPr eaLnBrk="1" hangingPunct="1"/>
            <a:r>
              <a:rPr lang="fr-FR" sz="2200" dirty="0" smtClean="0"/>
              <a:t>Lorsqu’il n’y a aucune vente (aucune transaction) d’un produit médicamenteux au cours d’une période de rapport :</a:t>
            </a:r>
          </a:p>
          <a:p>
            <a:pPr lvl="1" eaLnBrk="1" hangingPunct="1"/>
            <a:r>
              <a:rPr lang="fr-FR" dirty="0" smtClean="0"/>
              <a:t>Préciser, dans le courriel  qui accompagne le rapport sur le formulaire 2, quel DIN ne fait pas l’objet d’un rapport pour la période visée et fournir une explication, p. ex. ventes nulles, expiration ou déchéance du brevet</a:t>
            </a:r>
          </a:p>
          <a:p>
            <a:pPr lvl="1" eaLnBrk="1" hangingPunct="1"/>
            <a:r>
              <a:rPr lang="fr-FR" dirty="0" smtClean="0"/>
              <a:t>Supprimer les rangées se rapportant à ce produit dans les gabarits des sections 4 et 5 du formulaire 2 pour la période visée</a:t>
            </a:r>
          </a:p>
          <a:p>
            <a:pPr marL="342900" lvl="1" indent="0" eaLnBrk="1" hangingPunct="1">
              <a:buNone/>
            </a:pPr>
            <a:endParaRPr lang="fr-FR" u="sng" dirty="0" smtClean="0"/>
          </a:p>
          <a:p>
            <a:pPr marL="342900" lvl="1" indent="0" eaLnBrk="1" hangingPunct="1">
              <a:buNone/>
            </a:pPr>
            <a:r>
              <a:rPr lang="fr-FR" b="1" dirty="0" smtClean="0"/>
              <a:t>S’il n’y  aucune vente du produit, ne pas indiquer 0 sous les colonnes « nombre d’emballages vendus » et « recettes nettes » étant donné que 0 constitue une valeur dans le système électronique du CEPMB.  Cela s’applique au niveau du DIN, du marché, des provinces/pays, à la section 4 et à la section 5.</a:t>
            </a:r>
          </a:p>
        </p:txBody>
      </p:sp>
      <p:sp>
        <p:nvSpPr>
          <p:cNvPr id="17412" name="Line 4"/>
          <p:cNvSpPr>
            <a:spLocks noChangeShapeType="1"/>
          </p:cNvSpPr>
          <p:nvPr/>
        </p:nvSpPr>
        <p:spPr bwMode="auto">
          <a:xfrm>
            <a:off x="1043608" y="90872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20</a:t>
            </a:fld>
            <a:endParaRPr lang="en-US" sz="1400" smtClean="0"/>
          </a:p>
        </p:txBody>
      </p:sp>
      <p:sp>
        <p:nvSpPr>
          <p:cNvPr id="2" name="Rectangle 1"/>
          <p:cNvSpPr/>
          <p:nvPr/>
        </p:nvSpPr>
        <p:spPr bwMode="auto">
          <a:xfrm>
            <a:off x="1392508" y="4221088"/>
            <a:ext cx="7344816" cy="1728192"/>
          </a:xfrm>
          <a:prstGeom prst="rect">
            <a:avLst/>
          </a:prstGeom>
          <a:no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6195296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3608" y="260648"/>
            <a:ext cx="8064896" cy="792088"/>
          </a:xfrm>
        </p:spPr>
        <p:txBody>
          <a:bodyPr/>
          <a:lstStyle/>
          <a:p>
            <a:pPr algn="ctr" eaLnBrk="1" hangingPunct="1"/>
            <a:r>
              <a:rPr lang="fr-FR" sz="2800" dirty="0" smtClean="0"/>
              <a:t>Exemple de la section 4 du formulaire 2 : « ventes nulles » dans certains marchés et provinces</a:t>
            </a:r>
          </a:p>
        </p:txBody>
      </p:sp>
      <p:sp>
        <p:nvSpPr>
          <p:cNvPr id="17411" name="Rectangle 3"/>
          <p:cNvSpPr>
            <a:spLocks noGrp="1" noChangeArrowheads="1"/>
          </p:cNvSpPr>
          <p:nvPr>
            <p:ph type="body" idx="4294967295"/>
          </p:nvPr>
        </p:nvSpPr>
        <p:spPr>
          <a:xfrm>
            <a:off x="1115616" y="1124744"/>
            <a:ext cx="7848872" cy="5472608"/>
          </a:xfrm>
        </p:spPr>
        <p:txBody>
          <a:bodyPr/>
          <a:lstStyle/>
          <a:p>
            <a:pPr marL="0" indent="0" eaLnBrk="1" hangingPunct="1">
              <a:buNone/>
            </a:pPr>
            <a:r>
              <a:rPr lang="fr-FR" dirty="0" smtClean="0"/>
              <a:t>Le DIN 01234567 est vendu uniquement aux grossistes au Québec et en Ontario</a:t>
            </a:r>
          </a:p>
          <a:p>
            <a:pPr marL="0" indent="0" eaLnBrk="1" hangingPunct="1">
              <a:buNone/>
            </a:pPr>
            <a:r>
              <a:rPr lang="fr-FR" dirty="0" smtClean="0"/>
              <a:t>Mauvaise façon de faire rapport des ventes nulles à la section 4 du formulaire 2 :</a:t>
            </a:r>
          </a:p>
          <a:p>
            <a:pPr marL="0" indent="0" eaLnBrk="1" hangingPunct="1">
              <a:buNone/>
            </a:pPr>
            <a:endParaRPr lang="fr-FR" dirty="0" smtClean="0"/>
          </a:p>
          <a:p>
            <a:pPr marL="0" indent="0" eaLnBrk="1" hangingPunct="1">
              <a:buNone/>
            </a:pPr>
            <a:endParaRPr lang="fr-FR" dirty="0" smtClean="0"/>
          </a:p>
          <a:p>
            <a:pPr marL="0" indent="0" eaLnBrk="1" hangingPunct="1">
              <a:buNone/>
            </a:pPr>
            <a:endParaRPr lang="fr-FR" dirty="0" smtClean="0"/>
          </a:p>
          <a:p>
            <a:pPr marL="0" indent="0" eaLnBrk="1" hangingPunct="1">
              <a:buNone/>
            </a:pPr>
            <a:endParaRPr lang="fr-FR" dirty="0" smtClean="0"/>
          </a:p>
          <a:p>
            <a:pPr marL="0" indent="0" eaLnBrk="1" hangingPunct="1">
              <a:buNone/>
            </a:pPr>
            <a:endParaRPr lang="fr-FR" dirty="0" smtClean="0"/>
          </a:p>
          <a:p>
            <a:pPr marL="0" indent="0" eaLnBrk="1" hangingPunct="1">
              <a:buNone/>
            </a:pPr>
            <a:endParaRPr lang="fr-FR" dirty="0" smtClean="0"/>
          </a:p>
          <a:p>
            <a:pPr marL="0" indent="0" eaLnBrk="1" hangingPunct="1">
              <a:buNone/>
            </a:pPr>
            <a:r>
              <a:rPr lang="fr-FR" dirty="0" smtClean="0"/>
              <a:t>Incidence sur les prix de lancement propres aux marchés</a:t>
            </a:r>
          </a:p>
        </p:txBody>
      </p:sp>
      <p:sp>
        <p:nvSpPr>
          <p:cNvPr id="17412" name="Line 4"/>
          <p:cNvSpPr>
            <a:spLocks noChangeShapeType="1"/>
          </p:cNvSpPr>
          <p:nvPr/>
        </p:nvSpPr>
        <p:spPr bwMode="auto">
          <a:xfrm>
            <a:off x="1043608" y="1196752"/>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21</a:t>
            </a:fld>
            <a:endParaRPr lang="en-US" sz="1400" smtClean="0"/>
          </a:p>
        </p:txBody>
      </p:sp>
      <p:sp>
        <p:nvSpPr>
          <p:cNvPr id="8" name="Flowchart: Summing Junction 7"/>
          <p:cNvSpPr/>
          <p:nvPr/>
        </p:nvSpPr>
        <p:spPr bwMode="auto">
          <a:xfrm>
            <a:off x="3303730" y="3016250"/>
            <a:ext cx="2376264" cy="2486025"/>
          </a:xfrm>
          <a:prstGeom prst="flowChartSummingJunction">
            <a:avLst/>
          </a:prstGeom>
          <a:noFill/>
          <a:ln w="38100" cap="sq"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smtClean="0">
              <a:ln>
                <a:noFill/>
              </a:ln>
              <a:solidFill>
                <a:schemeClr val="tx1"/>
              </a:solidFill>
              <a:effectLst/>
              <a:latin typeface="Arial" charset="0"/>
            </a:endParaRPr>
          </a:p>
        </p:txBody>
      </p:sp>
      <p:grpSp>
        <p:nvGrpSpPr>
          <p:cNvPr id="2" name="Group 4"/>
          <p:cNvGrpSpPr>
            <a:grpSpLocks noChangeAspect="1"/>
          </p:cNvGrpSpPr>
          <p:nvPr/>
        </p:nvGrpSpPr>
        <p:grpSpPr bwMode="auto">
          <a:xfrm>
            <a:off x="981896" y="2927350"/>
            <a:ext cx="8110536" cy="2524125"/>
            <a:chOff x="664" y="1637"/>
            <a:chExt cx="5109" cy="1590"/>
          </a:xfrm>
        </p:grpSpPr>
        <p:sp>
          <p:nvSpPr>
            <p:cNvPr id="3" name="AutoShape 3"/>
            <p:cNvSpPr>
              <a:spLocks noChangeAspect="1" noChangeArrowheads="1" noTextEdit="1"/>
            </p:cNvSpPr>
            <p:nvPr/>
          </p:nvSpPr>
          <p:spPr bwMode="auto">
            <a:xfrm>
              <a:off x="664" y="1637"/>
              <a:ext cx="5035" cy="1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grpSp>
          <p:nvGrpSpPr>
            <p:cNvPr id="4" name="Group 205"/>
            <p:cNvGrpSpPr>
              <a:grpSpLocks/>
            </p:cNvGrpSpPr>
            <p:nvPr/>
          </p:nvGrpSpPr>
          <p:grpSpPr bwMode="auto">
            <a:xfrm>
              <a:off x="703" y="1637"/>
              <a:ext cx="5070" cy="1590"/>
              <a:chOff x="703" y="1637"/>
              <a:chExt cx="5070" cy="1590"/>
            </a:xfrm>
          </p:grpSpPr>
          <p:sp>
            <p:nvSpPr>
              <p:cNvPr id="6" name="Rectangle 5"/>
              <p:cNvSpPr>
                <a:spLocks noChangeArrowheads="1"/>
              </p:cNvSpPr>
              <p:nvPr/>
            </p:nvSpPr>
            <p:spPr bwMode="auto">
              <a:xfrm>
                <a:off x="3852" y="1769"/>
                <a:ext cx="500"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fr-FR" altLang="fr-FR" sz="1100" b="1" dirty="0" smtClean="0">
                    <a:solidFill>
                      <a:srgbClr val="000000"/>
                    </a:solidFill>
                    <a:latin typeface="Calibri" pitchFamily="34" charset="0"/>
                  </a:rPr>
                  <a:t>Recettes nettes</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7"/>
              <p:cNvSpPr>
                <a:spLocks noChangeArrowheads="1"/>
              </p:cNvSpPr>
              <p:nvPr/>
            </p:nvSpPr>
            <p:spPr bwMode="auto">
              <a:xfrm>
                <a:off x="4369" y="1769"/>
                <a:ext cx="582"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Prix moyen par emballage</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Rectangle 8"/>
              <p:cNvSpPr>
                <a:spLocks noChangeArrowheads="1"/>
              </p:cNvSpPr>
              <p:nvPr/>
            </p:nvSpPr>
            <p:spPr bwMode="auto">
              <a:xfrm>
                <a:off x="721" y="2009"/>
                <a:ext cx="38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Rectangle 9"/>
              <p:cNvSpPr>
                <a:spLocks noChangeArrowheads="1"/>
              </p:cNvSpPr>
              <p:nvPr/>
            </p:nvSpPr>
            <p:spPr bwMode="auto">
              <a:xfrm>
                <a:off x="1537" y="2009"/>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10"/>
              <p:cNvSpPr>
                <a:spLocks noChangeArrowheads="1"/>
              </p:cNvSpPr>
              <p:nvPr/>
            </p:nvSpPr>
            <p:spPr bwMode="auto">
              <a:xfrm>
                <a:off x="2119" y="2009"/>
                <a:ext cx="135"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11"/>
              <p:cNvSpPr>
                <a:spLocks noChangeArrowheads="1"/>
              </p:cNvSpPr>
              <p:nvPr/>
            </p:nvSpPr>
            <p:spPr bwMode="auto">
              <a:xfrm>
                <a:off x="2988" y="200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12"/>
              <p:cNvSpPr>
                <a:spLocks noChangeArrowheads="1"/>
              </p:cNvSpPr>
              <p:nvPr/>
            </p:nvSpPr>
            <p:spPr bwMode="auto">
              <a:xfrm>
                <a:off x="3664" y="2009"/>
                <a:ext cx="15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Rectangle 13"/>
              <p:cNvSpPr>
                <a:spLocks noChangeArrowheads="1"/>
              </p:cNvSpPr>
              <p:nvPr/>
            </p:nvSpPr>
            <p:spPr bwMode="auto">
              <a:xfrm>
                <a:off x="4111" y="200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Rectangle 14"/>
              <p:cNvSpPr>
                <a:spLocks noChangeArrowheads="1"/>
              </p:cNvSpPr>
              <p:nvPr/>
            </p:nvSpPr>
            <p:spPr bwMode="auto">
              <a:xfrm>
                <a:off x="5274" y="200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Rectangle 15"/>
              <p:cNvSpPr>
                <a:spLocks noChangeArrowheads="1"/>
              </p:cNvSpPr>
              <p:nvPr/>
            </p:nvSpPr>
            <p:spPr bwMode="auto">
              <a:xfrm>
                <a:off x="5679" y="200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Rectangle 16"/>
              <p:cNvSpPr>
                <a:spLocks noChangeArrowheads="1"/>
              </p:cNvSpPr>
              <p:nvPr/>
            </p:nvSpPr>
            <p:spPr bwMode="auto">
              <a:xfrm>
                <a:off x="721" y="2129"/>
                <a:ext cx="38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Rectangle 17"/>
              <p:cNvSpPr>
                <a:spLocks noChangeArrowheads="1"/>
              </p:cNvSpPr>
              <p:nvPr/>
            </p:nvSpPr>
            <p:spPr bwMode="auto">
              <a:xfrm>
                <a:off x="1537" y="2129"/>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Rectangle 18"/>
              <p:cNvSpPr>
                <a:spLocks noChangeArrowheads="1"/>
              </p:cNvSpPr>
              <p:nvPr/>
            </p:nvSpPr>
            <p:spPr bwMode="auto">
              <a:xfrm>
                <a:off x="2119" y="2129"/>
                <a:ext cx="135"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Rectangle 19"/>
              <p:cNvSpPr>
                <a:spLocks noChangeArrowheads="1"/>
              </p:cNvSpPr>
              <p:nvPr/>
            </p:nvSpPr>
            <p:spPr bwMode="auto">
              <a:xfrm>
                <a:off x="2988" y="212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Rectangle 20"/>
              <p:cNvSpPr>
                <a:spLocks noChangeArrowheads="1"/>
              </p:cNvSpPr>
              <p:nvPr/>
            </p:nvSpPr>
            <p:spPr bwMode="auto">
              <a:xfrm>
                <a:off x="3664" y="2129"/>
                <a:ext cx="15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Rectangle 21"/>
              <p:cNvSpPr>
                <a:spLocks noChangeArrowheads="1"/>
              </p:cNvSpPr>
              <p:nvPr/>
            </p:nvSpPr>
            <p:spPr bwMode="auto">
              <a:xfrm>
                <a:off x="4111" y="212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Rectangle 22"/>
              <p:cNvSpPr>
                <a:spLocks noChangeArrowheads="1"/>
              </p:cNvSpPr>
              <p:nvPr/>
            </p:nvSpPr>
            <p:spPr bwMode="auto">
              <a:xfrm>
                <a:off x="5274" y="212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2</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Rectangle 23"/>
              <p:cNvSpPr>
                <a:spLocks noChangeArrowheads="1"/>
              </p:cNvSpPr>
              <p:nvPr/>
            </p:nvSpPr>
            <p:spPr bwMode="auto">
              <a:xfrm>
                <a:off x="5679" y="212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6" name="Rectangle 24"/>
              <p:cNvSpPr>
                <a:spLocks noChangeArrowheads="1"/>
              </p:cNvSpPr>
              <p:nvPr/>
            </p:nvSpPr>
            <p:spPr bwMode="auto">
              <a:xfrm>
                <a:off x="721" y="2249"/>
                <a:ext cx="38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Rectangle 25"/>
              <p:cNvSpPr>
                <a:spLocks noChangeArrowheads="1"/>
              </p:cNvSpPr>
              <p:nvPr/>
            </p:nvSpPr>
            <p:spPr bwMode="auto">
              <a:xfrm>
                <a:off x="1537" y="2249"/>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Rectangle 26"/>
              <p:cNvSpPr>
                <a:spLocks noChangeArrowheads="1"/>
              </p:cNvSpPr>
              <p:nvPr/>
            </p:nvSpPr>
            <p:spPr bwMode="auto">
              <a:xfrm>
                <a:off x="2119" y="2249"/>
                <a:ext cx="135"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9" name="Rectangle 27"/>
              <p:cNvSpPr>
                <a:spLocks noChangeArrowheads="1"/>
              </p:cNvSpPr>
              <p:nvPr/>
            </p:nvSpPr>
            <p:spPr bwMode="auto">
              <a:xfrm>
                <a:off x="2988" y="224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Rectangle 28"/>
              <p:cNvSpPr>
                <a:spLocks noChangeArrowheads="1"/>
              </p:cNvSpPr>
              <p:nvPr/>
            </p:nvSpPr>
            <p:spPr bwMode="auto">
              <a:xfrm>
                <a:off x="3664" y="2249"/>
                <a:ext cx="15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 name="Rectangle 29"/>
              <p:cNvSpPr>
                <a:spLocks noChangeArrowheads="1"/>
              </p:cNvSpPr>
              <p:nvPr/>
            </p:nvSpPr>
            <p:spPr bwMode="auto">
              <a:xfrm>
                <a:off x="4111" y="224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 name="Rectangle 30"/>
              <p:cNvSpPr>
                <a:spLocks noChangeArrowheads="1"/>
              </p:cNvSpPr>
              <p:nvPr/>
            </p:nvSpPr>
            <p:spPr bwMode="auto">
              <a:xfrm>
                <a:off x="5274" y="224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3" name="Rectangle 31"/>
              <p:cNvSpPr>
                <a:spLocks noChangeArrowheads="1"/>
              </p:cNvSpPr>
              <p:nvPr/>
            </p:nvSpPr>
            <p:spPr bwMode="auto">
              <a:xfrm>
                <a:off x="5679" y="224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Rectangle 32"/>
              <p:cNvSpPr>
                <a:spLocks noChangeArrowheads="1"/>
              </p:cNvSpPr>
              <p:nvPr/>
            </p:nvSpPr>
            <p:spPr bwMode="auto">
              <a:xfrm>
                <a:off x="721" y="2369"/>
                <a:ext cx="38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 name="Rectangle 33"/>
              <p:cNvSpPr>
                <a:spLocks noChangeArrowheads="1"/>
              </p:cNvSpPr>
              <p:nvPr/>
            </p:nvSpPr>
            <p:spPr bwMode="auto">
              <a:xfrm>
                <a:off x="1537" y="2369"/>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 name="Rectangle 34"/>
              <p:cNvSpPr>
                <a:spLocks noChangeArrowheads="1"/>
              </p:cNvSpPr>
              <p:nvPr/>
            </p:nvSpPr>
            <p:spPr bwMode="auto">
              <a:xfrm>
                <a:off x="2119" y="2369"/>
                <a:ext cx="135"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7" name="Rectangle 35"/>
              <p:cNvSpPr>
                <a:spLocks noChangeArrowheads="1"/>
              </p:cNvSpPr>
              <p:nvPr/>
            </p:nvSpPr>
            <p:spPr bwMode="auto">
              <a:xfrm>
                <a:off x="2988" y="236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8" name="Rectangle 36"/>
              <p:cNvSpPr>
                <a:spLocks noChangeArrowheads="1"/>
              </p:cNvSpPr>
              <p:nvPr/>
            </p:nvSpPr>
            <p:spPr bwMode="auto">
              <a:xfrm>
                <a:off x="3664" y="2369"/>
                <a:ext cx="15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9" name="Rectangle 37"/>
              <p:cNvSpPr>
                <a:spLocks noChangeArrowheads="1"/>
              </p:cNvSpPr>
              <p:nvPr/>
            </p:nvSpPr>
            <p:spPr bwMode="auto">
              <a:xfrm>
                <a:off x="4111" y="236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0" name="Rectangle 38"/>
              <p:cNvSpPr>
                <a:spLocks noChangeArrowheads="1"/>
              </p:cNvSpPr>
              <p:nvPr/>
            </p:nvSpPr>
            <p:spPr bwMode="auto">
              <a:xfrm>
                <a:off x="5274" y="236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4</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1" name="Rectangle 39"/>
              <p:cNvSpPr>
                <a:spLocks noChangeArrowheads="1"/>
              </p:cNvSpPr>
              <p:nvPr/>
            </p:nvSpPr>
            <p:spPr bwMode="auto">
              <a:xfrm>
                <a:off x="5679" y="236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2" name="Rectangle 40"/>
              <p:cNvSpPr>
                <a:spLocks noChangeArrowheads="1"/>
              </p:cNvSpPr>
              <p:nvPr/>
            </p:nvSpPr>
            <p:spPr bwMode="auto">
              <a:xfrm>
                <a:off x="721" y="2489"/>
                <a:ext cx="38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3" name="Rectangle 41"/>
              <p:cNvSpPr>
                <a:spLocks noChangeArrowheads="1"/>
              </p:cNvSpPr>
              <p:nvPr/>
            </p:nvSpPr>
            <p:spPr bwMode="auto">
              <a:xfrm>
                <a:off x="1537" y="2489"/>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4" name="Rectangle 42"/>
              <p:cNvSpPr>
                <a:spLocks noChangeArrowheads="1"/>
              </p:cNvSpPr>
              <p:nvPr/>
            </p:nvSpPr>
            <p:spPr bwMode="auto">
              <a:xfrm>
                <a:off x="2119" y="2489"/>
                <a:ext cx="135"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5" name="Rectangle 43"/>
              <p:cNvSpPr>
                <a:spLocks noChangeArrowheads="1"/>
              </p:cNvSpPr>
              <p:nvPr/>
            </p:nvSpPr>
            <p:spPr bwMode="auto">
              <a:xfrm>
                <a:off x="2988" y="248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6" name="Rectangle 44"/>
              <p:cNvSpPr>
                <a:spLocks noChangeArrowheads="1"/>
              </p:cNvSpPr>
              <p:nvPr/>
            </p:nvSpPr>
            <p:spPr bwMode="auto">
              <a:xfrm>
                <a:off x="3594" y="2489"/>
                <a:ext cx="20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50,00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7" name="Rectangle 45"/>
              <p:cNvSpPr>
                <a:spLocks noChangeArrowheads="1"/>
              </p:cNvSpPr>
              <p:nvPr/>
            </p:nvSpPr>
            <p:spPr bwMode="auto">
              <a:xfrm>
                <a:off x="3276" y="2489"/>
                <a:ext cx="423"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8" name="Rectangle 46"/>
              <p:cNvSpPr>
                <a:spLocks noChangeArrowheads="1"/>
              </p:cNvSpPr>
              <p:nvPr/>
            </p:nvSpPr>
            <p:spPr bwMode="auto">
              <a:xfrm>
                <a:off x="3594" y="2489"/>
                <a:ext cx="71"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9" name="Rectangle 47"/>
              <p:cNvSpPr>
                <a:spLocks noChangeArrowheads="1"/>
              </p:cNvSpPr>
              <p:nvPr/>
            </p:nvSpPr>
            <p:spPr bwMode="auto">
              <a:xfrm>
                <a:off x="3946" y="2489"/>
                <a:ext cx="40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8</a:t>
                </a:r>
                <a:r>
                  <a:rPr kumimoji="0" lang="fr-FR" altLang="fr-FR" sz="1100" b="0" i="0" u="none" strike="noStrike" cap="none" normalizeH="0" dirty="0" smtClean="0">
                    <a:ln>
                      <a:noFill/>
                    </a:ln>
                    <a:solidFill>
                      <a:srgbClr val="000000"/>
                    </a:solidFill>
                    <a:effectLst/>
                    <a:latin typeface="Calibri" pitchFamily="34" charset="0"/>
                    <a:cs typeface="Arial" pitchFamily="34" charset="0"/>
                  </a:rPr>
                  <a:t> </a:t>
                </a: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500,0000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0" name="Rectangle 48"/>
              <p:cNvSpPr>
                <a:spLocks noChangeArrowheads="1"/>
              </p:cNvSpPr>
              <p:nvPr/>
            </p:nvSpPr>
            <p:spPr bwMode="auto">
              <a:xfrm>
                <a:off x="5274" y="248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5</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1" name="Rectangle 49"/>
              <p:cNvSpPr>
                <a:spLocks noChangeArrowheads="1"/>
              </p:cNvSpPr>
              <p:nvPr/>
            </p:nvSpPr>
            <p:spPr bwMode="auto">
              <a:xfrm>
                <a:off x="5679" y="248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2" name="Rectangle 50"/>
              <p:cNvSpPr>
                <a:spLocks noChangeArrowheads="1"/>
              </p:cNvSpPr>
              <p:nvPr/>
            </p:nvSpPr>
            <p:spPr bwMode="auto">
              <a:xfrm>
                <a:off x="721" y="2609"/>
                <a:ext cx="38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3" name="Rectangle 51"/>
              <p:cNvSpPr>
                <a:spLocks noChangeArrowheads="1"/>
              </p:cNvSpPr>
              <p:nvPr/>
            </p:nvSpPr>
            <p:spPr bwMode="auto">
              <a:xfrm>
                <a:off x="1537" y="2609"/>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4" name="Rectangle 52"/>
              <p:cNvSpPr>
                <a:spLocks noChangeArrowheads="1"/>
              </p:cNvSpPr>
              <p:nvPr/>
            </p:nvSpPr>
            <p:spPr bwMode="auto">
              <a:xfrm>
                <a:off x="2119" y="2609"/>
                <a:ext cx="135"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5" name="Rectangle 53"/>
              <p:cNvSpPr>
                <a:spLocks noChangeArrowheads="1"/>
              </p:cNvSpPr>
              <p:nvPr/>
            </p:nvSpPr>
            <p:spPr bwMode="auto">
              <a:xfrm>
                <a:off x="2988" y="260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6" name="Rectangle 54"/>
              <p:cNvSpPr>
                <a:spLocks noChangeArrowheads="1"/>
              </p:cNvSpPr>
              <p:nvPr/>
            </p:nvSpPr>
            <p:spPr bwMode="auto">
              <a:xfrm>
                <a:off x="3594" y="2609"/>
                <a:ext cx="20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60,00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7" name="Rectangle 55"/>
              <p:cNvSpPr>
                <a:spLocks noChangeArrowheads="1"/>
              </p:cNvSpPr>
              <p:nvPr/>
            </p:nvSpPr>
            <p:spPr bwMode="auto">
              <a:xfrm>
                <a:off x="3276" y="2609"/>
                <a:ext cx="423"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8" name="Rectangle 56"/>
              <p:cNvSpPr>
                <a:spLocks noChangeArrowheads="1"/>
              </p:cNvSpPr>
              <p:nvPr/>
            </p:nvSpPr>
            <p:spPr bwMode="auto">
              <a:xfrm>
                <a:off x="3594" y="2609"/>
                <a:ext cx="71"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9" name="Rectangle 57"/>
              <p:cNvSpPr>
                <a:spLocks noChangeArrowheads="1"/>
              </p:cNvSpPr>
              <p:nvPr/>
            </p:nvSpPr>
            <p:spPr bwMode="auto">
              <a:xfrm>
                <a:off x="3905" y="2609"/>
                <a:ext cx="45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a:t>
                </a:r>
                <a:r>
                  <a:rPr kumimoji="0" lang="fr-FR" altLang="fr-FR" sz="1100" b="0" i="0" u="none" strike="noStrike" cap="none" normalizeH="0" dirty="0" smtClean="0">
                    <a:ln>
                      <a:noFill/>
                    </a:ln>
                    <a:solidFill>
                      <a:srgbClr val="000000"/>
                    </a:solidFill>
                    <a:effectLst/>
                    <a:latin typeface="Calibri" pitchFamily="34" charset="0"/>
                    <a:cs typeface="Arial" pitchFamily="34" charset="0"/>
                  </a:rPr>
                  <a:t> </a:t>
                </a: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200,0000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0" name="Rectangle 58"/>
              <p:cNvSpPr>
                <a:spLocks noChangeArrowheads="1"/>
              </p:cNvSpPr>
              <p:nvPr/>
            </p:nvSpPr>
            <p:spPr bwMode="auto">
              <a:xfrm>
                <a:off x="5274" y="260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6</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61" name="Rectangle 59"/>
              <p:cNvSpPr>
                <a:spLocks noChangeArrowheads="1"/>
              </p:cNvSpPr>
              <p:nvPr/>
            </p:nvSpPr>
            <p:spPr bwMode="auto">
              <a:xfrm>
                <a:off x="5679" y="260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62" name="Rectangle 60"/>
              <p:cNvSpPr>
                <a:spLocks noChangeArrowheads="1"/>
              </p:cNvSpPr>
              <p:nvPr/>
            </p:nvSpPr>
            <p:spPr bwMode="auto">
              <a:xfrm>
                <a:off x="721" y="2729"/>
                <a:ext cx="38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63" name="Rectangle 61"/>
              <p:cNvSpPr>
                <a:spLocks noChangeArrowheads="1"/>
              </p:cNvSpPr>
              <p:nvPr/>
            </p:nvSpPr>
            <p:spPr bwMode="auto">
              <a:xfrm>
                <a:off x="1537" y="2729"/>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48" name="Rectangle 62"/>
              <p:cNvSpPr>
                <a:spLocks noChangeArrowheads="1"/>
              </p:cNvSpPr>
              <p:nvPr/>
            </p:nvSpPr>
            <p:spPr bwMode="auto">
              <a:xfrm>
                <a:off x="2119" y="2729"/>
                <a:ext cx="135"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49" name="Rectangle 63"/>
              <p:cNvSpPr>
                <a:spLocks noChangeArrowheads="1"/>
              </p:cNvSpPr>
              <p:nvPr/>
            </p:nvSpPr>
            <p:spPr bwMode="auto">
              <a:xfrm>
                <a:off x="2988" y="272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0" name="Rectangle 64"/>
              <p:cNvSpPr>
                <a:spLocks noChangeArrowheads="1"/>
              </p:cNvSpPr>
              <p:nvPr/>
            </p:nvSpPr>
            <p:spPr bwMode="auto">
              <a:xfrm>
                <a:off x="3664" y="2729"/>
                <a:ext cx="15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2" name="Rectangle 65"/>
              <p:cNvSpPr>
                <a:spLocks noChangeArrowheads="1"/>
              </p:cNvSpPr>
              <p:nvPr/>
            </p:nvSpPr>
            <p:spPr bwMode="auto">
              <a:xfrm>
                <a:off x="4111" y="272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3" name="Rectangle 66"/>
              <p:cNvSpPr>
                <a:spLocks noChangeArrowheads="1"/>
              </p:cNvSpPr>
              <p:nvPr/>
            </p:nvSpPr>
            <p:spPr bwMode="auto">
              <a:xfrm>
                <a:off x="5274" y="272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54" name="Rectangle 67"/>
              <p:cNvSpPr>
                <a:spLocks noChangeArrowheads="1"/>
              </p:cNvSpPr>
              <p:nvPr/>
            </p:nvSpPr>
            <p:spPr bwMode="auto">
              <a:xfrm>
                <a:off x="5679" y="272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55" name="Rectangle 68"/>
              <p:cNvSpPr>
                <a:spLocks noChangeArrowheads="1"/>
              </p:cNvSpPr>
              <p:nvPr/>
            </p:nvSpPr>
            <p:spPr bwMode="auto">
              <a:xfrm>
                <a:off x="721" y="2849"/>
                <a:ext cx="38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56" name="Rectangle 69"/>
              <p:cNvSpPr>
                <a:spLocks noChangeArrowheads="1"/>
              </p:cNvSpPr>
              <p:nvPr/>
            </p:nvSpPr>
            <p:spPr bwMode="auto">
              <a:xfrm>
                <a:off x="1537" y="2849"/>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7" name="Rectangle 70"/>
              <p:cNvSpPr>
                <a:spLocks noChangeArrowheads="1"/>
              </p:cNvSpPr>
              <p:nvPr/>
            </p:nvSpPr>
            <p:spPr bwMode="auto">
              <a:xfrm>
                <a:off x="2119" y="2849"/>
                <a:ext cx="135"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58" name="Rectangle 71"/>
              <p:cNvSpPr>
                <a:spLocks noChangeArrowheads="1"/>
              </p:cNvSpPr>
              <p:nvPr/>
            </p:nvSpPr>
            <p:spPr bwMode="auto">
              <a:xfrm>
                <a:off x="2988" y="284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9" name="Rectangle 72"/>
              <p:cNvSpPr>
                <a:spLocks noChangeArrowheads="1"/>
              </p:cNvSpPr>
              <p:nvPr/>
            </p:nvSpPr>
            <p:spPr bwMode="auto">
              <a:xfrm>
                <a:off x="3664" y="2849"/>
                <a:ext cx="15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0" name="Rectangle 73"/>
              <p:cNvSpPr>
                <a:spLocks noChangeArrowheads="1"/>
              </p:cNvSpPr>
              <p:nvPr/>
            </p:nvSpPr>
            <p:spPr bwMode="auto">
              <a:xfrm>
                <a:off x="4111" y="284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1" name="Rectangle 74"/>
              <p:cNvSpPr>
                <a:spLocks noChangeArrowheads="1"/>
              </p:cNvSpPr>
              <p:nvPr/>
            </p:nvSpPr>
            <p:spPr bwMode="auto">
              <a:xfrm>
                <a:off x="5274" y="284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8</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62" name="Rectangle 75"/>
              <p:cNvSpPr>
                <a:spLocks noChangeArrowheads="1"/>
              </p:cNvSpPr>
              <p:nvPr/>
            </p:nvSpPr>
            <p:spPr bwMode="auto">
              <a:xfrm>
                <a:off x="5679" y="284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63" name="Rectangle 76"/>
              <p:cNvSpPr>
                <a:spLocks noChangeArrowheads="1"/>
              </p:cNvSpPr>
              <p:nvPr/>
            </p:nvSpPr>
            <p:spPr bwMode="auto">
              <a:xfrm>
                <a:off x="721" y="2969"/>
                <a:ext cx="38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64" name="Rectangle 77"/>
              <p:cNvSpPr>
                <a:spLocks noChangeArrowheads="1"/>
              </p:cNvSpPr>
              <p:nvPr/>
            </p:nvSpPr>
            <p:spPr bwMode="auto">
              <a:xfrm>
                <a:off x="1537" y="2969"/>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5" name="Rectangle 78"/>
              <p:cNvSpPr>
                <a:spLocks noChangeArrowheads="1"/>
              </p:cNvSpPr>
              <p:nvPr/>
            </p:nvSpPr>
            <p:spPr bwMode="auto">
              <a:xfrm>
                <a:off x="2119" y="2969"/>
                <a:ext cx="135"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66" name="Rectangle 79"/>
              <p:cNvSpPr>
                <a:spLocks noChangeArrowheads="1"/>
              </p:cNvSpPr>
              <p:nvPr/>
            </p:nvSpPr>
            <p:spPr bwMode="auto">
              <a:xfrm>
                <a:off x="2988" y="296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7" name="Rectangle 80"/>
              <p:cNvSpPr>
                <a:spLocks noChangeArrowheads="1"/>
              </p:cNvSpPr>
              <p:nvPr/>
            </p:nvSpPr>
            <p:spPr bwMode="auto">
              <a:xfrm>
                <a:off x="3664" y="2969"/>
                <a:ext cx="15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8" name="Rectangle 81"/>
              <p:cNvSpPr>
                <a:spLocks noChangeArrowheads="1"/>
              </p:cNvSpPr>
              <p:nvPr/>
            </p:nvSpPr>
            <p:spPr bwMode="auto">
              <a:xfrm>
                <a:off x="4111" y="296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9" name="Rectangle 82"/>
              <p:cNvSpPr>
                <a:spLocks noChangeArrowheads="1"/>
              </p:cNvSpPr>
              <p:nvPr/>
            </p:nvSpPr>
            <p:spPr bwMode="auto">
              <a:xfrm>
                <a:off x="5274" y="296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9</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70" name="Rectangle 83"/>
              <p:cNvSpPr>
                <a:spLocks noChangeArrowheads="1"/>
              </p:cNvSpPr>
              <p:nvPr/>
            </p:nvSpPr>
            <p:spPr bwMode="auto">
              <a:xfrm>
                <a:off x="5679" y="296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71" name="Rectangle 84"/>
              <p:cNvSpPr>
                <a:spLocks noChangeArrowheads="1"/>
              </p:cNvSpPr>
              <p:nvPr/>
            </p:nvSpPr>
            <p:spPr bwMode="auto">
              <a:xfrm>
                <a:off x="721" y="3089"/>
                <a:ext cx="38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72" name="Rectangle 85"/>
              <p:cNvSpPr>
                <a:spLocks noChangeArrowheads="1"/>
              </p:cNvSpPr>
              <p:nvPr/>
            </p:nvSpPr>
            <p:spPr bwMode="auto">
              <a:xfrm>
                <a:off x="1537" y="3089"/>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3" name="Rectangle 86"/>
              <p:cNvSpPr>
                <a:spLocks noChangeArrowheads="1"/>
              </p:cNvSpPr>
              <p:nvPr/>
            </p:nvSpPr>
            <p:spPr bwMode="auto">
              <a:xfrm>
                <a:off x="2119" y="3089"/>
                <a:ext cx="135"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74" name="Rectangle 87"/>
              <p:cNvSpPr>
                <a:spLocks noChangeArrowheads="1"/>
              </p:cNvSpPr>
              <p:nvPr/>
            </p:nvSpPr>
            <p:spPr bwMode="auto">
              <a:xfrm>
                <a:off x="2988" y="308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5" name="Rectangle 88"/>
              <p:cNvSpPr>
                <a:spLocks noChangeArrowheads="1"/>
              </p:cNvSpPr>
              <p:nvPr/>
            </p:nvSpPr>
            <p:spPr bwMode="auto">
              <a:xfrm>
                <a:off x="3664" y="3089"/>
                <a:ext cx="15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6" name="Rectangle 89"/>
              <p:cNvSpPr>
                <a:spLocks noChangeArrowheads="1"/>
              </p:cNvSpPr>
              <p:nvPr/>
            </p:nvSpPr>
            <p:spPr bwMode="auto">
              <a:xfrm>
                <a:off x="4111" y="3089"/>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7" name="Rectangle 90"/>
              <p:cNvSpPr>
                <a:spLocks noChangeArrowheads="1"/>
              </p:cNvSpPr>
              <p:nvPr/>
            </p:nvSpPr>
            <p:spPr bwMode="auto">
              <a:xfrm>
                <a:off x="5233" y="3089"/>
                <a:ext cx="141"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78" name="Rectangle 91"/>
              <p:cNvSpPr>
                <a:spLocks noChangeArrowheads="1"/>
              </p:cNvSpPr>
              <p:nvPr/>
            </p:nvSpPr>
            <p:spPr bwMode="auto">
              <a:xfrm>
                <a:off x="5679" y="3089"/>
                <a:ext cx="9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79" name="Rectangle 92"/>
              <p:cNvSpPr>
                <a:spLocks noChangeArrowheads="1"/>
              </p:cNvSpPr>
              <p:nvPr/>
            </p:nvSpPr>
            <p:spPr bwMode="auto">
              <a:xfrm>
                <a:off x="4980" y="1649"/>
                <a:ext cx="388"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Province</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0" name="Rectangle 93"/>
              <p:cNvSpPr>
                <a:spLocks noChangeArrowheads="1"/>
              </p:cNvSpPr>
              <p:nvPr/>
            </p:nvSpPr>
            <p:spPr bwMode="auto">
              <a:xfrm>
                <a:off x="5333" y="1649"/>
                <a:ext cx="39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Catégorie de client</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2" name="Rectangle 95"/>
              <p:cNvSpPr>
                <a:spLocks noChangeArrowheads="1"/>
              </p:cNvSpPr>
              <p:nvPr/>
            </p:nvSpPr>
            <p:spPr bwMode="auto">
              <a:xfrm>
                <a:off x="4087" y="1649"/>
                <a:ext cx="56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INDIQUER SOIT</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3" name="Rectangle 96"/>
              <p:cNvSpPr>
                <a:spLocks noChangeArrowheads="1"/>
              </p:cNvSpPr>
              <p:nvPr/>
            </p:nvSpPr>
            <p:spPr bwMode="auto">
              <a:xfrm>
                <a:off x="721" y="1651"/>
                <a:ext cx="799"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N</a:t>
                </a:r>
                <a:r>
                  <a:rPr kumimoji="0" lang="fr-FR" altLang="fr-FR" sz="1100" b="1" i="0" u="none" strike="noStrike" cap="none" normalizeH="0" baseline="30000" dirty="0" smtClean="0">
                    <a:ln>
                      <a:noFill/>
                    </a:ln>
                    <a:solidFill>
                      <a:srgbClr val="000000"/>
                    </a:solidFill>
                    <a:effectLst/>
                    <a:latin typeface="Calibri" pitchFamily="34" charset="0"/>
                    <a:cs typeface="Arial" pitchFamily="34" charset="0"/>
                  </a:rPr>
                  <a:t>o</a:t>
                </a: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 d’identification du médicament (DIN) ou n</a:t>
                </a:r>
                <a:r>
                  <a:rPr kumimoji="0" lang="fr-FR" altLang="fr-FR" sz="1100" b="1" i="0" u="none" strike="noStrike" cap="none" normalizeH="0" baseline="30000" dirty="0" smtClean="0">
                    <a:ln>
                      <a:noFill/>
                    </a:ln>
                    <a:solidFill>
                      <a:srgbClr val="000000"/>
                    </a:solidFill>
                    <a:effectLst/>
                    <a:latin typeface="Calibri" pitchFamily="34" charset="0"/>
                    <a:cs typeface="Arial" pitchFamily="34" charset="0"/>
                  </a:rPr>
                  <a:t>o </a:t>
                </a: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assigné</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4" name="Rectangle 97"/>
              <p:cNvSpPr>
                <a:spLocks noChangeArrowheads="1"/>
              </p:cNvSpPr>
              <p:nvPr/>
            </p:nvSpPr>
            <p:spPr bwMode="auto">
              <a:xfrm>
                <a:off x="815" y="1769"/>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6" name="Rectangle 99"/>
              <p:cNvSpPr>
                <a:spLocks noChangeArrowheads="1"/>
              </p:cNvSpPr>
              <p:nvPr/>
            </p:nvSpPr>
            <p:spPr bwMode="auto">
              <a:xfrm>
                <a:off x="1535" y="1652"/>
                <a:ext cx="584"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Concentration/</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Unité</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7" name="Rectangle 100"/>
              <p:cNvSpPr>
                <a:spLocks noChangeArrowheads="1"/>
              </p:cNvSpPr>
              <p:nvPr/>
            </p:nvSpPr>
            <p:spPr bwMode="auto">
              <a:xfrm>
                <a:off x="2160" y="1649"/>
                <a:ext cx="472"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Forme</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 posologique</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8" name="Rectangle 101"/>
              <p:cNvSpPr>
                <a:spLocks noChangeArrowheads="1"/>
              </p:cNvSpPr>
              <p:nvPr/>
            </p:nvSpPr>
            <p:spPr bwMode="auto">
              <a:xfrm>
                <a:off x="2736" y="1649"/>
                <a:ext cx="485"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Format d’emballage</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9" name="Rectangle 102"/>
              <p:cNvSpPr>
                <a:spLocks noChangeArrowheads="1"/>
              </p:cNvSpPr>
              <p:nvPr/>
            </p:nvSpPr>
            <p:spPr bwMode="auto">
              <a:xfrm>
                <a:off x="3335" y="1649"/>
                <a:ext cx="488" cy="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Nombre d’emballages vendus</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1" name="Rectangle 104"/>
              <p:cNvSpPr>
                <a:spLocks noChangeArrowheads="1"/>
              </p:cNvSpPr>
              <p:nvPr/>
            </p:nvSpPr>
            <p:spPr bwMode="auto">
              <a:xfrm>
                <a:off x="703" y="1637"/>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092" name="Rectangle 105"/>
              <p:cNvSpPr>
                <a:spLocks noChangeArrowheads="1"/>
              </p:cNvSpPr>
              <p:nvPr/>
            </p:nvSpPr>
            <p:spPr bwMode="auto">
              <a:xfrm>
                <a:off x="1520" y="1637"/>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093" name="Rectangle 106"/>
              <p:cNvSpPr>
                <a:spLocks noChangeArrowheads="1"/>
              </p:cNvSpPr>
              <p:nvPr/>
            </p:nvSpPr>
            <p:spPr bwMode="auto">
              <a:xfrm>
                <a:off x="2101" y="1637"/>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094" name="Rectangle 107"/>
              <p:cNvSpPr>
                <a:spLocks noChangeArrowheads="1"/>
              </p:cNvSpPr>
              <p:nvPr/>
            </p:nvSpPr>
            <p:spPr bwMode="auto">
              <a:xfrm>
                <a:off x="2689" y="1637"/>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095" name="Rectangle 108"/>
              <p:cNvSpPr>
                <a:spLocks noChangeArrowheads="1"/>
              </p:cNvSpPr>
              <p:nvPr/>
            </p:nvSpPr>
            <p:spPr bwMode="auto">
              <a:xfrm>
                <a:off x="3229" y="1637"/>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096" name="Rectangle 109"/>
              <p:cNvSpPr>
                <a:spLocks noChangeArrowheads="1"/>
              </p:cNvSpPr>
              <p:nvPr/>
            </p:nvSpPr>
            <p:spPr bwMode="auto">
              <a:xfrm>
                <a:off x="3823" y="1637"/>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097" name="Rectangle 110"/>
              <p:cNvSpPr>
                <a:spLocks noChangeArrowheads="1"/>
              </p:cNvSpPr>
              <p:nvPr/>
            </p:nvSpPr>
            <p:spPr bwMode="auto">
              <a:xfrm>
                <a:off x="4951" y="1637"/>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098" name="Rectangle 111"/>
              <p:cNvSpPr>
                <a:spLocks noChangeArrowheads="1"/>
              </p:cNvSpPr>
              <p:nvPr/>
            </p:nvSpPr>
            <p:spPr bwMode="auto">
              <a:xfrm>
                <a:off x="5327" y="1637"/>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099" name="Line 112"/>
              <p:cNvSpPr>
                <a:spLocks noChangeShapeType="1"/>
              </p:cNvSpPr>
              <p:nvPr/>
            </p:nvSpPr>
            <p:spPr bwMode="auto">
              <a:xfrm>
                <a:off x="709" y="1637"/>
                <a:ext cx="502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2100" name="Rectangle 113"/>
              <p:cNvSpPr>
                <a:spLocks noChangeArrowheads="1"/>
              </p:cNvSpPr>
              <p:nvPr/>
            </p:nvSpPr>
            <p:spPr bwMode="auto">
              <a:xfrm>
                <a:off x="709" y="1637"/>
                <a:ext cx="5029"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101" name="Rectangle 114"/>
              <p:cNvSpPr>
                <a:spLocks noChangeArrowheads="1"/>
              </p:cNvSpPr>
              <p:nvPr/>
            </p:nvSpPr>
            <p:spPr bwMode="auto">
              <a:xfrm>
                <a:off x="5732" y="1637"/>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102" name="Rectangle 115"/>
              <p:cNvSpPr>
                <a:spLocks noChangeArrowheads="1"/>
              </p:cNvSpPr>
              <p:nvPr/>
            </p:nvSpPr>
            <p:spPr bwMode="auto">
              <a:xfrm>
                <a:off x="4352" y="1637"/>
                <a:ext cx="5"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103" name="Line 116"/>
              <p:cNvSpPr>
                <a:spLocks noChangeShapeType="1"/>
              </p:cNvSpPr>
              <p:nvPr/>
            </p:nvSpPr>
            <p:spPr bwMode="auto">
              <a:xfrm>
                <a:off x="3829" y="1757"/>
                <a:ext cx="112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2104" name="Rectangle 117"/>
              <p:cNvSpPr>
                <a:spLocks noChangeArrowheads="1"/>
              </p:cNvSpPr>
              <p:nvPr/>
            </p:nvSpPr>
            <p:spPr bwMode="auto">
              <a:xfrm>
                <a:off x="3829" y="1757"/>
                <a:ext cx="1128"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105" name="Line 118"/>
              <p:cNvSpPr>
                <a:spLocks noChangeShapeType="1"/>
              </p:cNvSpPr>
              <p:nvPr/>
            </p:nvSpPr>
            <p:spPr bwMode="auto">
              <a:xfrm>
                <a:off x="709" y="1997"/>
                <a:ext cx="502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2106" name="Rectangle 119"/>
              <p:cNvSpPr>
                <a:spLocks noChangeArrowheads="1"/>
              </p:cNvSpPr>
              <p:nvPr/>
            </p:nvSpPr>
            <p:spPr bwMode="auto">
              <a:xfrm>
                <a:off x="709" y="1997"/>
                <a:ext cx="5029"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107" name="Line 120"/>
              <p:cNvSpPr>
                <a:spLocks noChangeShapeType="1"/>
              </p:cNvSpPr>
              <p:nvPr/>
            </p:nvSpPr>
            <p:spPr bwMode="auto">
              <a:xfrm>
                <a:off x="709" y="2117"/>
                <a:ext cx="502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dirty="0"/>
              </a:p>
            </p:txBody>
          </p:sp>
          <p:sp>
            <p:nvSpPr>
              <p:cNvPr id="2108" name="Rectangle 121"/>
              <p:cNvSpPr>
                <a:spLocks noChangeArrowheads="1"/>
              </p:cNvSpPr>
              <p:nvPr/>
            </p:nvSpPr>
            <p:spPr bwMode="auto">
              <a:xfrm>
                <a:off x="709" y="2117"/>
                <a:ext cx="5029"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109" name="Line 122"/>
              <p:cNvSpPr>
                <a:spLocks noChangeShapeType="1"/>
              </p:cNvSpPr>
              <p:nvPr/>
            </p:nvSpPr>
            <p:spPr bwMode="auto">
              <a:xfrm>
                <a:off x="709" y="2237"/>
                <a:ext cx="502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2110" name="Rectangle 123"/>
              <p:cNvSpPr>
                <a:spLocks noChangeArrowheads="1"/>
              </p:cNvSpPr>
              <p:nvPr/>
            </p:nvSpPr>
            <p:spPr bwMode="auto">
              <a:xfrm>
                <a:off x="709" y="2237"/>
                <a:ext cx="5029"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111" name="Line 124"/>
              <p:cNvSpPr>
                <a:spLocks noChangeShapeType="1"/>
              </p:cNvSpPr>
              <p:nvPr/>
            </p:nvSpPr>
            <p:spPr bwMode="auto">
              <a:xfrm>
                <a:off x="709" y="2357"/>
                <a:ext cx="502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08" name="Rectangle 125"/>
              <p:cNvSpPr>
                <a:spLocks noChangeArrowheads="1"/>
              </p:cNvSpPr>
              <p:nvPr/>
            </p:nvSpPr>
            <p:spPr bwMode="auto">
              <a:xfrm>
                <a:off x="709" y="2357"/>
                <a:ext cx="5029"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09" name="Line 126"/>
              <p:cNvSpPr>
                <a:spLocks noChangeShapeType="1"/>
              </p:cNvSpPr>
              <p:nvPr/>
            </p:nvSpPr>
            <p:spPr bwMode="auto">
              <a:xfrm>
                <a:off x="709" y="2477"/>
                <a:ext cx="502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14" name="Rectangle 127"/>
              <p:cNvSpPr>
                <a:spLocks noChangeArrowheads="1"/>
              </p:cNvSpPr>
              <p:nvPr/>
            </p:nvSpPr>
            <p:spPr bwMode="auto">
              <a:xfrm>
                <a:off x="709" y="2477"/>
                <a:ext cx="5029"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15" name="Line 128"/>
              <p:cNvSpPr>
                <a:spLocks noChangeShapeType="1"/>
              </p:cNvSpPr>
              <p:nvPr/>
            </p:nvSpPr>
            <p:spPr bwMode="auto">
              <a:xfrm>
                <a:off x="709" y="2597"/>
                <a:ext cx="502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16" name="Rectangle 129"/>
              <p:cNvSpPr>
                <a:spLocks noChangeArrowheads="1"/>
              </p:cNvSpPr>
              <p:nvPr/>
            </p:nvSpPr>
            <p:spPr bwMode="auto">
              <a:xfrm>
                <a:off x="709" y="2597"/>
                <a:ext cx="5029"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17" name="Line 130"/>
              <p:cNvSpPr>
                <a:spLocks noChangeShapeType="1"/>
              </p:cNvSpPr>
              <p:nvPr/>
            </p:nvSpPr>
            <p:spPr bwMode="auto">
              <a:xfrm>
                <a:off x="709" y="2717"/>
                <a:ext cx="502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18" name="Rectangle 131"/>
              <p:cNvSpPr>
                <a:spLocks noChangeArrowheads="1"/>
              </p:cNvSpPr>
              <p:nvPr/>
            </p:nvSpPr>
            <p:spPr bwMode="auto">
              <a:xfrm>
                <a:off x="709" y="2717"/>
                <a:ext cx="5029"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19" name="Line 132"/>
              <p:cNvSpPr>
                <a:spLocks noChangeShapeType="1"/>
              </p:cNvSpPr>
              <p:nvPr/>
            </p:nvSpPr>
            <p:spPr bwMode="auto">
              <a:xfrm>
                <a:off x="709" y="2837"/>
                <a:ext cx="502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0" name="Rectangle 133"/>
              <p:cNvSpPr>
                <a:spLocks noChangeArrowheads="1"/>
              </p:cNvSpPr>
              <p:nvPr/>
            </p:nvSpPr>
            <p:spPr bwMode="auto">
              <a:xfrm>
                <a:off x="709" y="2837"/>
                <a:ext cx="5029"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1" name="Line 134"/>
              <p:cNvSpPr>
                <a:spLocks noChangeShapeType="1"/>
              </p:cNvSpPr>
              <p:nvPr/>
            </p:nvSpPr>
            <p:spPr bwMode="auto">
              <a:xfrm>
                <a:off x="709" y="2957"/>
                <a:ext cx="502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2" name="Rectangle 135"/>
              <p:cNvSpPr>
                <a:spLocks noChangeArrowheads="1"/>
              </p:cNvSpPr>
              <p:nvPr/>
            </p:nvSpPr>
            <p:spPr bwMode="auto">
              <a:xfrm>
                <a:off x="709" y="2957"/>
                <a:ext cx="5029"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3" name="Line 136"/>
              <p:cNvSpPr>
                <a:spLocks noChangeShapeType="1"/>
              </p:cNvSpPr>
              <p:nvPr/>
            </p:nvSpPr>
            <p:spPr bwMode="auto">
              <a:xfrm>
                <a:off x="709" y="3077"/>
                <a:ext cx="502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4" name="Rectangle 137"/>
              <p:cNvSpPr>
                <a:spLocks noChangeArrowheads="1"/>
              </p:cNvSpPr>
              <p:nvPr/>
            </p:nvSpPr>
            <p:spPr bwMode="auto">
              <a:xfrm>
                <a:off x="709" y="3077"/>
                <a:ext cx="5029"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5" name="Line 138"/>
              <p:cNvSpPr>
                <a:spLocks noChangeShapeType="1"/>
              </p:cNvSpPr>
              <p:nvPr/>
            </p:nvSpPr>
            <p:spPr bwMode="auto">
              <a:xfrm>
                <a:off x="703" y="1637"/>
                <a:ext cx="0" cy="156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6" name="Rectangle 139"/>
              <p:cNvSpPr>
                <a:spLocks noChangeArrowheads="1"/>
              </p:cNvSpPr>
              <p:nvPr/>
            </p:nvSpPr>
            <p:spPr bwMode="auto">
              <a:xfrm>
                <a:off x="703" y="1637"/>
                <a:ext cx="6" cy="15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7" name="Line 140"/>
              <p:cNvSpPr>
                <a:spLocks noChangeShapeType="1"/>
              </p:cNvSpPr>
              <p:nvPr/>
            </p:nvSpPr>
            <p:spPr bwMode="auto">
              <a:xfrm>
                <a:off x="1520" y="1643"/>
                <a:ext cx="0" cy="156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8" name="Rectangle 141"/>
              <p:cNvSpPr>
                <a:spLocks noChangeArrowheads="1"/>
              </p:cNvSpPr>
              <p:nvPr/>
            </p:nvSpPr>
            <p:spPr bwMode="auto">
              <a:xfrm>
                <a:off x="1520" y="1643"/>
                <a:ext cx="6" cy="156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9" name="Line 142"/>
              <p:cNvSpPr>
                <a:spLocks noChangeShapeType="1"/>
              </p:cNvSpPr>
              <p:nvPr/>
            </p:nvSpPr>
            <p:spPr bwMode="auto">
              <a:xfrm>
                <a:off x="2101" y="1643"/>
                <a:ext cx="0" cy="156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0" name="Rectangle 143"/>
              <p:cNvSpPr>
                <a:spLocks noChangeArrowheads="1"/>
              </p:cNvSpPr>
              <p:nvPr/>
            </p:nvSpPr>
            <p:spPr bwMode="auto">
              <a:xfrm>
                <a:off x="2101" y="1643"/>
                <a:ext cx="6" cy="156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1" name="Line 144"/>
              <p:cNvSpPr>
                <a:spLocks noChangeShapeType="1"/>
              </p:cNvSpPr>
              <p:nvPr/>
            </p:nvSpPr>
            <p:spPr bwMode="auto">
              <a:xfrm>
                <a:off x="2689" y="1643"/>
                <a:ext cx="0" cy="156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2" name="Rectangle 145"/>
              <p:cNvSpPr>
                <a:spLocks noChangeArrowheads="1"/>
              </p:cNvSpPr>
              <p:nvPr/>
            </p:nvSpPr>
            <p:spPr bwMode="auto">
              <a:xfrm>
                <a:off x="2689" y="1643"/>
                <a:ext cx="6" cy="156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3" name="Line 146"/>
              <p:cNvSpPr>
                <a:spLocks noChangeShapeType="1"/>
              </p:cNvSpPr>
              <p:nvPr/>
            </p:nvSpPr>
            <p:spPr bwMode="auto">
              <a:xfrm>
                <a:off x="3229" y="1643"/>
                <a:ext cx="0" cy="156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4" name="Rectangle 147"/>
              <p:cNvSpPr>
                <a:spLocks noChangeArrowheads="1"/>
              </p:cNvSpPr>
              <p:nvPr/>
            </p:nvSpPr>
            <p:spPr bwMode="auto">
              <a:xfrm>
                <a:off x="3229" y="1643"/>
                <a:ext cx="6" cy="156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5" name="Line 148"/>
              <p:cNvSpPr>
                <a:spLocks noChangeShapeType="1"/>
              </p:cNvSpPr>
              <p:nvPr/>
            </p:nvSpPr>
            <p:spPr bwMode="auto">
              <a:xfrm>
                <a:off x="3823" y="1643"/>
                <a:ext cx="0" cy="156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6" name="Rectangle 149"/>
              <p:cNvSpPr>
                <a:spLocks noChangeArrowheads="1"/>
              </p:cNvSpPr>
              <p:nvPr/>
            </p:nvSpPr>
            <p:spPr bwMode="auto">
              <a:xfrm>
                <a:off x="3823" y="1643"/>
                <a:ext cx="6" cy="156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7" name="Line 150"/>
              <p:cNvSpPr>
                <a:spLocks noChangeShapeType="1"/>
              </p:cNvSpPr>
              <p:nvPr/>
            </p:nvSpPr>
            <p:spPr bwMode="auto">
              <a:xfrm>
                <a:off x="4352" y="1763"/>
                <a:ext cx="0" cy="144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8" name="Rectangle 151"/>
              <p:cNvSpPr>
                <a:spLocks noChangeArrowheads="1"/>
              </p:cNvSpPr>
              <p:nvPr/>
            </p:nvSpPr>
            <p:spPr bwMode="auto">
              <a:xfrm>
                <a:off x="4352" y="1763"/>
                <a:ext cx="5" cy="144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9" name="Line 152"/>
              <p:cNvSpPr>
                <a:spLocks noChangeShapeType="1"/>
              </p:cNvSpPr>
              <p:nvPr/>
            </p:nvSpPr>
            <p:spPr bwMode="auto">
              <a:xfrm>
                <a:off x="4951" y="1643"/>
                <a:ext cx="0" cy="156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0" name="Rectangle 153"/>
              <p:cNvSpPr>
                <a:spLocks noChangeArrowheads="1"/>
              </p:cNvSpPr>
              <p:nvPr/>
            </p:nvSpPr>
            <p:spPr bwMode="auto">
              <a:xfrm>
                <a:off x="4951" y="1643"/>
                <a:ext cx="6" cy="156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1" name="Line 154"/>
              <p:cNvSpPr>
                <a:spLocks noChangeShapeType="1"/>
              </p:cNvSpPr>
              <p:nvPr/>
            </p:nvSpPr>
            <p:spPr bwMode="auto">
              <a:xfrm>
                <a:off x="5327" y="1643"/>
                <a:ext cx="0" cy="156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2" name="Rectangle 155"/>
              <p:cNvSpPr>
                <a:spLocks noChangeArrowheads="1"/>
              </p:cNvSpPr>
              <p:nvPr/>
            </p:nvSpPr>
            <p:spPr bwMode="auto">
              <a:xfrm>
                <a:off x="5327" y="1643"/>
                <a:ext cx="6" cy="156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3" name="Line 156"/>
              <p:cNvSpPr>
                <a:spLocks noChangeShapeType="1"/>
              </p:cNvSpPr>
              <p:nvPr/>
            </p:nvSpPr>
            <p:spPr bwMode="auto">
              <a:xfrm>
                <a:off x="709" y="3197"/>
                <a:ext cx="502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4" name="Rectangle 157"/>
              <p:cNvSpPr>
                <a:spLocks noChangeArrowheads="1"/>
              </p:cNvSpPr>
              <p:nvPr/>
            </p:nvSpPr>
            <p:spPr bwMode="auto">
              <a:xfrm>
                <a:off x="709" y="3197"/>
                <a:ext cx="5029"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5" name="Line 158"/>
              <p:cNvSpPr>
                <a:spLocks noChangeShapeType="1"/>
              </p:cNvSpPr>
              <p:nvPr/>
            </p:nvSpPr>
            <p:spPr bwMode="auto">
              <a:xfrm>
                <a:off x="5732" y="1643"/>
                <a:ext cx="0" cy="156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6" name="Rectangle 159"/>
              <p:cNvSpPr>
                <a:spLocks noChangeArrowheads="1"/>
              </p:cNvSpPr>
              <p:nvPr/>
            </p:nvSpPr>
            <p:spPr bwMode="auto">
              <a:xfrm>
                <a:off x="5732" y="1643"/>
                <a:ext cx="6" cy="156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7" name="Line 160"/>
              <p:cNvSpPr>
                <a:spLocks noChangeShapeType="1"/>
              </p:cNvSpPr>
              <p:nvPr/>
            </p:nvSpPr>
            <p:spPr bwMode="auto">
              <a:xfrm>
                <a:off x="703" y="320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8" name="Rectangle 161"/>
              <p:cNvSpPr>
                <a:spLocks noChangeArrowheads="1"/>
              </p:cNvSpPr>
              <p:nvPr/>
            </p:nvSpPr>
            <p:spPr bwMode="auto">
              <a:xfrm>
                <a:off x="703" y="320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9" name="Line 162"/>
              <p:cNvSpPr>
                <a:spLocks noChangeShapeType="1"/>
              </p:cNvSpPr>
              <p:nvPr/>
            </p:nvSpPr>
            <p:spPr bwMode="auto">
              <a:xfrm>
                <a:off x="1520" y="320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0" name="Rectangle 163"/>
              <p:cNvSpPr>
                <a:spLocks noChangeArrowheads="1"/>
              </p:cNvSpPr>
              <p:nvPr/>
            </p:nvSpPr>
            <p:spPr bwMode="auto">
              <a:xfrm>
                <a:off x="1520" y="320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1" name="Line 164"/>
              <p:cNvSpPr>
                <a:spLocks noChangeShapeType="1"/>
              </p:cNvSpPr>
              <p:nvPr/>
            </p:nvSpPr>
            <p:spPr bwMode="auto">
              <a:xfrm>
                <a:off x="2101" y="320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2" name="Rectangle 165"/>
              <p:cNvSpPr>
                <a:spLocks noChangeArrowheads="1"/>
              </p:cNvSpPr>
              <p:nvPr/>
            </p:nvSpPr>
            <p:spPr bwMode="auto">
              <a:xfrm>
                <a:off x="2101" y="320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3" name="Line 166"/>
              <p:cNvSpPr>
                <a:spLocks noChangeShapeType="1"/>
              </p:cNvSpPr>
              <p:nvPr/>
            </p:nvSpPr>
            <p:spPr bwMode="auto">
              <a:xfrm>
                <a:off x="2689" y="320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4" name="Rectangle 167"/>
              <p:cNvSpPr>
                <a:spLocks noChangeArrowheads="1"/>
              </p:cNvSpPr>
              <p:nvPr/>
            </p:nvSpPr>
            <p:spPr bwMode="auto">
              <a:xfrm>
                <a:off x="2689" y="320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5" name="Line 168"/>
              <p:cNvSpPr>
                <a:spLocks noChangeShapeType="1"/>
              </p:cNvSpPr>
              <p:nvPr/>
            </p:nvSpPr>
            <p:spPr bwMode="auto">
              <a:xfrm>
                <a:off x="3229" y="320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6" name="Rectangle 169"/>
              <p:cNvSpPr>
                <a:spLocks noChangeArrowheads="1"/>
              </p:cNvSpPr>
              <p:nvPr/>
            </p:nvSpPr>
            <p:spPr bwMode="auto">
              <a:xfrm>
                <a:off x="3229" y="320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7" name="Line 170"/>
              <p:cNvSpPr>
                <a:spLocks noChangeShapeType="1"/>
              </p:cNvSpPr>
              <p:nvPr/>
            </p:nvSpPr>
            <p:spPr bwMode="auto">
              <a:xfrm>
                <a:off x="3823" y="320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8" name="Rectangle 171"/>
              <p:cNvSpPr>
                <a:spLocks noChangeArrowheads="1"/>
              </p:cNvSpPr>
              <p:nvPr/>
            </p:nvSpPr>
            <p:spPr bwMode="auto">
              <a:xfrm>
                <a:off x="3823" y="320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9" name="Line 172"/>
              <p:cNvSpPr>
                <a:spLocks noChangeShapeType="1"/>
              </p:cNvSpPr>
              <p:nvPr/>
            </p:nvSpPr>
            <p:spPr bwMode="auto">
              <a:xfrm>
                <a:off x="4352" y="320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0" name="Rectangle 173"/>
              <p:cNvSpPr>
                <a:spLocks noChangeArrowheads="1"/>
              </p:cNvSpPr>
              <p:nvPr/>
            </p:nvSpPr>
            <p:spPr bwMode="auto">
              <a:xfrm>
                <a:off x="4352" y="3203"/>
                <a:ext cx="5"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1" name="Line 174"/>
              <p:cNvSpPr>
                <a:spLocks noChangeShapeType="1"/>
              </p:cNvSpPr>
              <p:nvPr/>
            </p:nvSpPr>
            <p:spPr bwMode="auto">
              <a:xfrm>
                <a:off x="4951" y="320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2" name="Rectangle 175"/>
              <p:cNvSpPr>
                <a:spLocks noChangeArrowheads="1"/>
              </p:cNvSpPr>
              <p:nvPr/>
            </p:nvSpPr>
            <p:spPr bwMode="auto">
              <a:xfrm>
                <a:off x="4951" y="320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3" name="Line 176"/>
              <p:cNvSpPr>
                <a:spLocks noChangeShapeType="1"/>
              </p:cNvSpPr>
              <p:nvPr/>
            </p:nvSpPr>
            <p:spPr bwMode="auto">
              <a:xfrm>
                <a:off x="5327" y="320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4" name="Rectangle 177"/>
              <p:cNvSpPr>
                <a:spLocks noChangeArrowheads="1"/>
              </p:cNvSpPr>
              <p:nvPr/>
            </p:nvSpPr>
            <p:spPr bwMode="auto">
              <a:xfrm>
                <a:off x="5327" y="320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5" name="Line 178"/>
              <p:cNvSpPr>
                <a:spLocks noChangeShapeType="1"/>
              </p:cNvSpPr>
              <p:nvPr/>
            </p:nvSpPr>
            <p:spPr bwMode="auto">
              <a:xfrm>
                <a:off x="5732" y="320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6" name="Rectangle 179"/>
              <p:cNvSpPr>
                <a:spLocks noChangeArrowheads="1"/>
              </p:cNvSpPr>
              <p:nvPr/>
            </p:nvSpPr>
            <p:spPr bwMode="auto">
              <a:xfrm>
                <a:off x="5732" y="320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7" name="Line 180"/>
              <p:cNvSpPr>
                <a:spLocks noChangeShapeType="1"/>
              </p:cNvSpPr>
              <p:nvPr/>
            </p:nvSpPr>
            <p:spPr bwMode="auto">
              <a:xfrm>
                <a:off x="5738" y="163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8" name="Rectangle 181"/>
              <p:cNvSpPr>
                <a:spLocks noChangeArrowheads="1"/>
              </p:cNvSpPr>
              <p:nvPr/>
            </p:nvSpPr>
            <p:spPr bwMode="auto">
              <a:xfrm>
                <a:off x="5738" y="163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9" name="Line 182"/>
              <p:cNvSpPr>
                <a:spLocks noChangeShapeType="1"/>
              </p:cNvSpPr>
              <p:nvPr/>
            </p:nvSpPr>
            <p:spPr bwMode="auto">
              <a:xfrm>
                <a:off x="5738" y="175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0" name="Rectangle 183"/>
              <p:cNvSpPr>
                <a:spLocks noChangeArrowheads="1"/>
              </p:cNvSpPr>
              <p:nvPr/>
            </p:nvSpPr>
            <p:spPr bwMode="auto">
              <a:xfrm>
                <a:off x="5738" y="175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1" name="Line 184"/>
              <p:cNvSpPr>
                <a:spLocks noChangeShapeType="1"/>
              </p:cNvSpPr>
              <p:nvPr/>
            </p:nvSpPr>
            <p:spPr bwMode="auto">
              <a:xfrm>
                <a:off x="5738" y="199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2" name="Rectangle 185"/>
              <p:cNvSpPr>
                <a:spLocks noChangeArrowheads="1"/>
              </p:cNvSpPr>
              <p:nvPr/>
            </p:nvSpPr>
            <p:spPr bwMode="auto">
              <a:xfrm>
                <a:off x="5738" y="199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3" name="Line 186"/>
              <p:cNvSpPr>
                <a:spLocks noChangeShapeType="1"/>
              </p:cNvSpPr>
              <p:nvPr/>
            </p:nvSpPr>
            <p:spPr bwMode="auto">
              <a:xfrm>
                <a:off x="5738" y="211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4" name="Rectangle 187"/>
              <p:cNvSpPr>
                <a:spLocks noChangeArrowheads="1"/>
              </p:cNvSpPr>
              <p:nvPr/>
            </p:nvSpPr>
            <p:spPr bwMode="auto">
              <a:xfrm>
                <a:off x="5738" y="211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5" name="Line 188"/>
              <p:cNvSpPr>
                <a:spLocks noChangeShapeType="1"/>
              </p:cNvSpPr>
              <p:nvPr/>
            </p:nvSpPr>
            <p:spPr bwMode="auto">
              <a:xfrm>
                <a:off x="5738" y="223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6" name="Rectangle 189"/>
              <p:cNvSpPr>
                <a:spLocks noChangeArrowheads="1"/>
              </p:cNvSpPr>
              <p:nvPr/>
            </p:nvSpPr>
            <p:spPr bwMode="auto">
              <a:xfrm>
                <a:off x="5738" y="223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7" name="Line 190"/>
              <p:cNvSpPr>
                <a:spLocks noChangeShapeType="1"/>
              </p:cNvSpPr>
              <p:nvPr/>
            </p:nvSpPr>
            <p:spPr bwMode="auto">
              <a:xfrm>
                <a:off x="5738" y="235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8" name="Rectangle 191"/>
              <p:cNvSpPr>
                <a:spLocks noChangeArrowheads="1"/>
              </p:cNvSpPr>
              <p:nvPr/>
            </p:nvSpPr>
            <p:spPr bwMode="auto">
              <a:xfrm>
                <a:off x="5738" y="235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9" name="Line 192"/>
              <p:cNvSpPr>
                <a:spLocks noChangeShapeType="1"/>
              </p:cNvSpPr>
              <p:nvPr/>
            </p:nvSpPr>
            <p:spPr bwMode="auto">
              <a:xfrm>
                <a:off x="5738" y="247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0" name="Rectangle 193"/>
              <p:cNvSpPr>
                <a:spLocks noChangeArrowheads="1"/>
              </p:cNvSpPr>
              <p:nvPr/>
            </p:nvSpPr>
            <p:spPr bwMode="auto">
              <a:xfrm>
                <a:off x="5738" y="247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1" name="Line 194"/>
              <p:cNvSpPr>
                <a:spLocks noChangeShapeType="1"/>
              </p:cNvSpPr>
              <p:nvPr/>
            </p:nvSpPr>
            <p:spPr bwMode="auto">
              <a:xfrm>
                <a:off x="5738" y="259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2" name="Rectangle 195"/>
              <p:cNvSpPr>
                <a:spLocks noChangeArrowheads="1"/>
              </p:cNvSpPr>
              <p:nvPr/>
            </p:nvSpPr>
            <p:spPr bwMode="auto">
              <a:xfrm>
                <a:off x="5738" y="259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3" name="Line 196"/>
              <p:cNvSpPr>
                <a:spLocks noChangeShapeType="1"/>
              </p:cNvSpPr>
              <p:nvPr/>
            </p:nvSpPr>
            <p:spPr bwMode="auto">
              <a:xfrm>
                <a:off x="5738" y="271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4" name="Rectangle 197"/>
              <p:cNvSpPr>
                <a:spLocks noChangeArrowheads="1"/>
              </p:cNvSpPr>
              <p:nvPr/>
            </p:nvSpPr>
            <p:spPr bwMode="auto">
              <a:xfrm>
                <a:off x="5738" y="271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5" name="Line 198"/>
              <p:cNvSpPr>
                <a:spLocks noChangeShapeType="1"/>
              </p:cNvSpPr>
              <p:nvPr/>
            </p:nvSpPr>
            <p:spPr bwMode="auto">
              <a:xfrm>
                <a:off x="5738" y="283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6" name="Rectangle 199"/>
              <p:cNvSpPr>
                <a:spLocks noChangeArrowheads="1"/>
              </p:cNvSpPr>
              <p:nvPr/>
            </p:nvSpPr>
            <p:spPr bwMode="auto">
              <a:xfrm>
                <a:off x="5738" y="283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7" name="Line 200"/>
              <p:cNvSpPr>
                <a:spLocks noChangeShapeType="1"/>
              </p:cNvSpPr>
              <p:nvPr/>
            </p:nvSpPr>
            <p:spPr bwMode="auto">
              <a:xfrm>
                <a:off x="5738" y="295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8" name="Rectangle 201"/>
              <p:cNvSpPr>
                <a:spLocks noChangeArrowheads="1"/>
              </p:cNvSpPr>
              <p:nvPr/>
            </p:nvSpPr>
            <p:spPr bwMode="auto">
              <a:xfrm>
                <a:off x="5738" y="295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9" name="Line 202"/>
              <p:cNvSpPr>
                <a:spLocks noChangeShapeType="1"/>
              </p:cNvSpPr>
              <p:nvPr/>
            </p:nvSpPr>
            <p:spPr bwMode="auto">
              <a:xfrm>
                <a:off x="5738" y="307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90" name="Rectangle 203"/>
              <p:cNvSpPr>
                <a:spLocks noChangeArrowheads="1"/>
              </p:cNvSpPr>
              <p:nvPr/>
            </p:nvSpPr>
            <p:spPr bwMode="auto">
              <a:xfrm>
                <a:off x="5738" y="307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91" name="Line 204"/>
              <p:cNvSpPr>
                <a:spLocks noChangeShapeType="1"/>
              </p:cNvSpPr>
              <p:nvPr/>
            </p:nvSpPr>
            <p:spPr bwMode="auto">
              <a:xfrm>
                <a:off x="5738" y="319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grpSp>
        <p:sp>
          <p:nvSpPr>
            <p:cNvPr id="5" name="Rectangle 206"/>
            <p:cNvSpPr>
              <a:spLocks noChangeArrowheads="1"/>
            </p:cNvSpPr>
            <p:nvPr/>
          </p:nvSpPr>
          <p:spPr bwMode="auto">
            <a:xfrm>
              <a:off x="5738" y="319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grpSp>
    </p:spTree>
    <p:extLst>
      <p:ext uri="{BB962C8B-B14F-4D97-AF65-F5344CB8AC3E}">
        <p14:creationId xmlns:p14="http://schemas.microsoft.com/office/powerpoint/2010/main" val="27714447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3608" y="260648"/>
            <a:ext cx="8100392" cy="576064"/>
          </a:xfrm>
        </p:spPr>
        <p:txBody>
          <a:bodyPr/>
          <a:lstStyle/>
          <a:p>
            <a:pPr algn="ctr" eaLnBrk="1" hangingPunct="1"/>
            <a:r>
              <a:rPr lang="fr-FR" sz="2800" dirty="0"/>
              <a:t>Exemple </a:t>
            </a:r>
            <a:r>
              <a:rPr lang="fr-FR" sz="2800" dirty="0" smtClean="0"/>
              <a:t>de la section </a:t>
            </a:r>
            <a:r>
              <a:rPr lang="fr-FR" sz="2800" dirty="0"/>
              <a:t>4 du formulaire 2 : « ventes nulles » dans certains marchés et provinces</a:t>
            </a:r>
            <a:endParaRPr lang="en-US" sz="2800" dirty="0" smtClean="0"/>
          </a:p>
        </p:txBody>
      </p:sp>
      <p:sp>
        <p:nvSpPr>
          <p:cNvPr id="17411" name="Rectangle 3"/>
          <p:cNvSpPr>
            <a:spLocks noGrp="1" noChangeArrowheads="1"/>
          </p:cNvSpPr>
          <p:nvPr>
            <p:ph type="body" idx="4294967295"/>
          </p:nvPr>
        </p:nvSpPr>
        <p:spPr>
          <a:xfrm>
            <a:off x="1115616" y="1124744"/>
            <a:ext cx="7848872" cy="5472608"/>
          </a:xfrm>
        </p:spPr>
        <p:txBody>
          <a:bodyPr/>
          <a:lstStyle/>
          <a:p>
            <a:pPr marL="0" indent="0" eaLnBrk="1" hangingPunct="1">
              <a:buNone/>
            </a:pPr>
            <a:endParaRPr lang="en-CA" dirty="0" smtClean="0"/>
          </a:p>
          <a:p>
            <a:pPr marL="0" indent="0" eaLnBrk="1" hangingPunct="1">
              <a:buNone/>
            </a:pPr>
            <a:r>
              <a:rPr lang="fr-FR" dirty="0"/>
              <a:t>Le DIN 01234567 est vendu uniquement aux grossistes au Québec et en Ontario</a:t>
            </a:r>
          </a:p>
          <a:p>
            <a:pPr marL="0" indent="0" eaLnBrk="1" hangingPunct="1">
              <a:buNone/>
            </a:pPr>
            <a:r>
              <a:rPr lang="fr-FR" dirty="0" smtClean="0"/>
              <a:t>Bonne façon </a:t>
            </a:r>
            <a:r>
              <a:rPr lang="fr-FR" dirty="0"/>
              <a:t>de faire rapport des ventes nulles à la section 4 du formulaire 2 :</a:t>
            </a:r>
          </a:p>
        </p:txBody>
      </p:sp>
      <p:sp>
        <p:nvSpPr>
          <p:cNvPr id="17412"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22</a:t>
            </a:fld>
            <a:endParaRPr lang="en-US" sz="1400" smtClean="0"/>
          </a:p>
        </p:txBody>
      </p:sp>
      <p:grpSp>
        <p:nvGrpSpPr>
          <p:cNvPr id="2" name="Group 4"/>
          <p:cNvGrpSpPr>
            <a:grpSpLocks noChangeAspect="1"/>
          </p:cNvGrpSpPr>
          <p:nvPr/>
        </p:nvGrpSpPr>
        <p:grpSpPr bwMode="auto">
          <a:xfrm>
            <a:off x="1570038" y="3187700"/>
            <a:ext cx="7019925" cy="1000125"/>
            <a:chOff x="989" y="2008"/>
            <a:chExt cx="4422" cy="630"/>
          </a:xfrm>
        </p:grpSpPr>
        <p:sp>
          <p:nvSpPr>
            <p:cNvPr id="7" name="Rectangle 8"/>
            <p:cNvSpPr>
              <a:spLocks noChangeArrowheads="1"/>
            </p:cNvSpPr>
            <p:nvPr/>
          </p:nvSpPr>
          <p:spPr bwMode="auto">
            <a:xfrm>
              <a:off x="1007" y="2380"/>
              <a:ext cx="390"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9"/>
            <p:cNvSpPr>
              <a:spLocks noChangeArrowheads="1"/>
            </p:cNvSpPr>
            <p:nvPr/>
          </p:nvSpPr>
          <p:spPr bwMode="auto">
            <a:xfrm>
              <a:off x="1721" y="238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10"/>
            <p:cNvSpPr>
              <a:spLocks noChangeArrowheads="1"/>
            </p:cNvSpPr>
            <p:nvPr/>
          </p:nvSpPr>
          <p:spPr bwMode="auto">
            <a:xfrm>
              <a:off x="2248" y="2360"/>
              <a:ext cx="14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11"/>
            <p:cNvSpPr>
              <a:spLocks noChangeArrowheads="1"/>
            </p:cNvSpPr>
            <p:nvPr/>
          </p:nvSpPr>
          <p:spPr bwMode="auto">
            <a:xfrm>
              <a:off x="2538" y="2393"/>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12"/>
            <p:cNvSpPr>
              <a:spLocks noChangeArrowheads="1"/>
            </p:cNvSpPr>
            <p:nvPr/>
          </p:nvSpPr>
          <p:spPr bwMode="auto">
            <a:xfrm>
              <a:off x="3125" y="2380"/>
              <a:ext cx="20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50,00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13"/>
            <p:cNvSpPr>
              <a:spLocks noChangeArrowheads="1"/>
            </p:cNvSpPr>
            <p:nvPr/>
          </p:nvSpPr>
          <p:spPr bwMode="auto">
            <a:xfrm>
              <a:off x="2909" y="2380"/>
              <a:ext cx="31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14"/>
            <p:cNvSpPr>
              <a:spLocks noChangeArrowheads="1"/>
            </p:cNvSpPr>
            <p:nvPr/>
          </p:nvSpPr>
          <p:spPr bwMode="auto">
            <a:xfrm>
              <a:off x="3125" y="2380"/>
              <a:ext cx="7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Rectangle 15"/>
            <p:cNvSpPr>
              <a:spLocks noChangeArrowheads="1"/>
            </p:cNvSpPr>
            <p:nvPr/>
          </p:nvSpPr>
          <p:spPr bwMode="auto">
            <a:xfrm>
              <a:off x="3503" y="2380"/>
              <a:ext cx="40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8</a:t>
              </a:r>
              <a:r>
                <a:rPr kumimoji="0" lang="fr-FR" altLang="fr-FR" sz="1100" b="0" i="0" u="none" strike="noStrike" cap="none" normalizeH="0" dirty="0" smtClean="0">
                  <a:ln>
                    <a:noFill/>
                  </a:ln>
                  <a:solidFill>
                    <a:srgbClr val="000000"/>
                  </a:solidFill>
                  <a:effectLst/>
                  <a:latin typeface="Calibri" pitchFamily="34" charset="0"/>
                  <a:cs typeface="Arial" pitchFamily="34" charset="0"/>
                </a:rPr>
                <a:t> </a:t>
              </a: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500,0000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Rectangle 16"/>
            <p:cNvSpPr>
              <a:spLocks noChangeArrowheads="1"/>
            </p:cNvSpPr>
            <p:nvPr/>
          </p:nvSpPr>
          <p:spPr bwMode="auto">
            <a:xfrm>
              <a:off x="4823" y="2380"/>
              <a:ext cx="96"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5</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17"/>
            <p:cNvSpPr>
              <a:spLocks noChangeArrowheads="1"/>
            </p:cNvSpPr>
            <p:nvPr/>
          </p:nvSpPr>
          <p:spPr bwMode="auto">
            <a:xfrm>
              <a:off x="5315" y="2380"/>
              <a:ext cx="96"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Rectangle 18"/>
            <p:cNvSpPr>
              <a:spLocks noChangeArrowheads="1"/>
            </p:cNvSpPr>
            <p:nvPr/>
          </p:nvSpPr>
          <p:spPr bwMode="auto">
            <a:xfrm>
              <a:off x="1007" y="2500"/>
              <a:ext cx="390"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Rectangle 19"/>
            <p:cNvSpPr>
              <a:spLocks noChangeArrowheads="1"/>
            </p:cNvSpPr>
            <p:nvPr/>
          </p:nvSpPr>
          <p:spPr bwMode="auto">
            <a:xfrm>
              <a:off x="1721" y="250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Rectangle 20"/>
            <p:cNvSpPr>
              <a:spLocks noChangeArrowheads="1"/>
            </p:cNvSpPr>
            <p:nvPr/>
          </p:nvSpPr>
          <p:spPr bwMode="auto">
            <a:xfrm>
              <a:off x="2248" y="2500"/>
              <a:ext cx="14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Rectangle 21"/>
            <p:cNvSpPr>
              <a:spLocks noChangeArrowheads="1"/>
            </p:cNvSpPr>
            <p:nvPr/>
          </p:nvSpPr>
          <p:spPr bwMode="auto">
            <a:xfrm>
              <a:off x="2538" y="2500"/>
              <a:ext cx="24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Rectangle 22"/>
            <p:cNvSpPr>
              <a:spLocks noChangeArrowheads="1"/>
            </p:cNvSpPr>
            <p:nvPr/>
          </p:nvSpPr>
          <p:spPr bwMode="auto">
            <a:xfrm>
              <a:off x="3125" y="2500"/>
              <a:ext cx="20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60,00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Rectangle 23"/>
            <p:cNvSpPr>
              <a:spLocks noChangeArrowheads="1"/>
            </p:cNvSpPr>
            <p:nvPr/>
          </p:nvSpPr>
          <p:spPr bwMode="auto">
            <a:xfrm>
              <a:off x="2909" y="2500"/>
              <a:ext cx="31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3" name="Rectangle 24"/>
            <p:cNvSpPr>
              <a:spLocks noChangeArrowheads="1"/>
            </p:cNvSpPr>
            <p:nvPr/>
          </p:nvSpPr>
          <p:spPr bwMode="auto">
            <a:xfrm>
              <a:off x="3125" y="2500"/>
              <a:ext cx="72"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4" name="Rectangle 25"/>
            <p:cNvSpPr>
              <a:spLocks noChangeArrowheads="1"/>
            </p:cNvSpPr>
            <p:nvPr/>
          </p:nvSpPr>
          <p:spPr bwMode="auto">
            <a:xfrm>
              <a:off x="3461" y="2500"/>
              <a:ext cx="45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10</a:t>
              </a:r>
              <a:r>
                <a:rPr kumimoji="0" lang="fr-FR" altLang="fr-FR" sz="1100" b="0" i="0" u="none" strike="noStrike" cap="none" normalizeH="0" dirty="0" smtClean="0">
                  <a:ln>
                    <a:noFill/>
                  </a:ln>
                  <a:solidFill>
                    <a:srgbClr val="000000"/>
                  </a:solidFill>
                  <a:effectLst/>
                  <a:latin typeface="Calibri" pitchFamily="34" charset="0"/>
                  <a:cs typeface="Arial" pitchFamily="34" charset="0"/>
                </a:rPr>
                <a:t> </a:t>
              </a: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200,0000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Rectangle 26"/>
            <p:cNvSpPr>
              <a:spLocks noChangeArrowheads="1"/>
            </p:cNvSpPr>
            <p:nvPr/>
          </p:nvSpPr>
          <p:spPr bwMode="auto">
            <a:xfrm>
              <a:off x="4823" y="2500"/>
              <a:ext cx="96"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6</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6" name="Rectangle 27"/>
            <p:cNvSpPr>
              <a:spLocks noChangeArrowheads="1"/>
            </p:cNvSpPr>
            <p:nvPr/>
          </p:nvSpPr>
          <p:spPr bwMode="auto">
            <a:xfrm>
              <a:off x="5315" y="2500"/>
              <a:ext cx="96"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3" name="Rectangle 44"/>
            <p:cNvSpPr>
              <a:spLocks noChangeArrowheads="1"/>
            </p:cNvSpPr>
            <p:nvPr/>
          </p:nvSpPr>
          <p:spPr bwMode="auto">
            <a:xfrm>
              <a:off x="989" y="2008"/>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4" name="Rectangle 45"/>
            <p:cNvSpPr>
              <a:spLocks noChangeArrowheads="1"/>
            </p:cNvSpPr>
            <p:nvPr/>
          </p:nvSpPr>
          <p:spPr bwMode="auto">
            <a:xfrm>
              <a:off x="1703" y="2008"/>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5" name="Rectangle 46"/>
            <p:cNvSpPr>
              <a:spLocks noChangeArrowheads="1"/>
            </p:cNvSpPr>
            <p:nvPr/>
          </p:nvSpPr>
          <p:spPr bwMode="auto">
            <a:xfrm>
              <a:off x="2087" y="2008"/>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6" name="Rectangle 47"/>
            <p:cNvSpPr>
              <a:spLocks noChangeArrowheads="1"/>
            </p:cNvSpPr>
            <p:nvPr/>
          </p:nvSpPr>
          <p:spPr bwMode="auto">
            <a:xfrm>
              <a:off x="2471" y="2008"/>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7" name="Rectangle 48"/>
            <p:cNvSpPr>
              <a:spLocks noChangeArrowheads="1"/>
            </p:cNvSpPr>
            <p:nvPr/>
          </p:nvSpPr>
          <p:spPr bwMode="auto">
            <a:xfrm>
              <a:off x="2855" y="2008"/>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8" name="Rectangle 49"/>
            <p:cNvSpPr>
              <a:spLocks noChangeArrowheads="1"/>
            </p:cNvSpPr>
            <p:nvPr/>
          </p:nvSpPr>
          <p:spPr bwMode="auto">
            <a:xfrm>
              <a:off x="3359" y="2008"/>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9" name="Rectangle 50"/>
            <p:cNvSpPr>
              <a:spLocks noChangeArrowheads="1"/>
            </p:cNvSpPr>
            <p:nvPr/>
          </p:nvSpPr>
          <p:spPr bwMode="auto">
            <a:xfrm>
              <a:off x="4493" y="2008"/>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0" name="Rectangle 51"/>
            <p:cNvSpPr>
              <a:spLocks noChangeArrowheads="1"/>
            </p:cNvSpPr>
            <p:nvPr/>
          </p:nvSpPr>
          <p:spPr bwMode="auto">
            <a:xfrm>
              <a:off x="4877" y="2008"/>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1" name="Line 52"/>
            <p:cNvSpPr>
              <a:spLocks noChangeShapeType="1"/>
            </p:cNvSpPr>
            <p:nvPr/>
          </p:nvSpPr>
          <p:spPr bwMode="auto">
            <a:xfrm>
              <a:off x="995" y="2008"/>
              <a:ext cx="438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52" name="Rectangle 53"/>
            <p:cNvSpPr>
              <a:spLocks noChangeArrowheads="1"/>
            </p:cNvSpPr>
            <p:nvPr/>
          </p:nvSpPr>
          <p:spPr bwMode="auto">
            <a:xfrm>
              <a:off x="995" y="2008"/>
              <a:ext cx="438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3" name="Rectangle 54"/>
            <p:cNvSpPr>
              <a:spLocks noChangeArrowheads="1"/>
            </p:cNvSpPr>
            <p:nvPr/>
          </p:nvSpPr>
          <p:spPr bwMode="auto">
            <a:xfrm>
              <a:off x="5369" y="2008"/>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4" name="Rectangle 55"/>
            <p:cNvSpPr>
              <a:spLocks noChangeArrowheads="1"/>
            </p:cNvSpPr>
            <p:nvPr/>
          </p:nvSpPr>
          <p:spPr bwMode="auto">
            <a:xfrm>
              <a:off x="3917" y="2008"/>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5" name="Line 56"/>
            <p:cNvSpPr>
              <a:spLocks noChangeShapeType="1"/>
            </p:cNvSpPr>
            <p:nvPr/>
          </p:nvSpPr>
          <p:spPr bwMode="auto">
            <a:xfrm>
              <a:off x="3365" y="2128"/>
              <a:ext cx="113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56" name="Rectangle 57"/>
            <p:cNvSpPr>
              <a:spLocks noChangeArrowheads="1"/>
            </p:cNvSpPr>
            <p:nvPr/>
          </p:nvSpPr>
          <p:spPr bwMode="auto">
            <a:xfrm>
              <a:off x="3365" y="2128"/>
              <a:ext cx="113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7" name="Line 58"/>
            <p:cNvSpPr>
              <a:spLocks noChangeShapeType="1"/>
            </p:cNvSpPr>
            <p:nvPr/>
          </p:nvSpPr>
          <p:spPr bwMode="auto">
            <a:xfrm>
              <a:off x="995" y="2368"/>
              <a:ext cx="438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58" name="Rectangle 59"/>
            <p:cNvSpPr>
              <a:spLocks noChangeArrowheads="1"/>
            </p:cNvSpPr>
            <p:nvPr/>
          </p:nvSpPr>
          <p:spPr bwMode="auto">
            <a:xfrm>
              <a:off x="995" y="2368"/>
              <a:ext cx="438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9" name="Line 60"/>
            <p:cNvSpPr>
              <a:spLocks noChangeShapeType="1"/>
            </p:cNvSpPr>
            <p:nvPr/>
          </p:nvSpPr>
          <p:spPr bwMode="auto">
            <a:xfrm>
              <a:off x="995" y="2488"/>
              <a:ext cx="438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60" name="Rectangle 61"/>
            <p:cNvSpPr>
              <a:spLocks noChangeArrowheads="1"/>
            </p:cNvSpPr>
            <p:nvPr/>
          </p:nvSpPr>
          <p:spPr bwMode="auto">
            <a:xfrm>
              <a:off x="995" y="2488"/>
              <a:ext cx="438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61" name="Line 62"/>
            <p:cNvSpPr>
              <a:spLocks noChangeShapeType="1"/>
            </p:cNvSpPr>
            <p:nvPr/>
          </p:nvSpPr>
          <p:spPr bwMode="auto">
            <a:xfrm>
              <a:off x="989" y="2008"/>
              <a:ext cx="0" cy="60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62" name="Rectangle 63"/>
            <p:cNvSpPr>
              <a:spLocks noChangeArrowheads="1"/>
            </p:cNvSpPr>
            <p:nvPr/>
          </p:nvSpPr>
          <p:spPr bwMode="auto">
            <a:xfrm>
              <a:off x="989" y="2008"/>
              <a:ext cx="6" cy="60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63" name="Line 64"/>
            <p:cNvSpPr>
              <a:spLocks noChangeShapeType="1"/>
            </p:cNvSpPr>
            <p:nvPr/>
          </p:nvSpPr>
          <p:spPr bwMode="auto">
            <a:xfrm>
              <a:off x="1703" y="2014"/>
              <a:ext cx="0" cy="60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08" name="Rectangle 65"/>
            <p:cNvSpPr>
              <a:spLocks noChangeArrowheads="1"/>
            </p:cNvSpPr>
            <p:nvPr/>
          </p:nvSpPr>
          <p:spPr bwMode="auto">
            <a:xfrm>
              <a:off x="1703" y="2014"/>
              <a:ext cx="6" cy="6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09" name="Line 66"/>
            <p:cNvSpPr>
              <a:spLocks noChangeShapeType="1"/>
            </p:cNvSpPr>
            <p:nvPr/>
          </p:nvSpPr>
          <p:spPr bwMode="auto">
            <a:xfrm>
              <a:off x="2178" y="2024"/>
              <a:ext cx="0" cy="59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15" name="Line 68"/>
            <p:cNvSpPr>
              <a:spLocks noChangeShapeType="1"/>
            </p:cNvSpPr>
            <p:nvPr/>
          </p:nvSpPr>
          <p:spPr bwMode="auto">
            <a:xfrm>
              <a:off x="2471" y="2014"/>
              <a:ext cx="0" cy="60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16" name="Rectangle 69"/>
            <p:cNvSpPr>
              <a:spLocks noChangeArrowheads="1"/>
            </p:cNvSpPr>
            <p:nvPr/>
          </p:nvSpPr>
          <p:spPr bwMode="auto">
            <a:xfrm>
              <a:off x="2471" y="2014"/>
              <a:ext cx="6" cy="6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17" name="Line 70"/>
            <p:cNvSpPr>
              <a:spLocks noChangeShapeType="1"/>
            </p:cNvSpPr>
            <p:nvPr/>
          </p:nvSpPr>
          <p:spPr bwMode="auto">
            <a:xfrm>
              <a:off x="2855" y="2014"/>
              <a:ext cx="0" cy="60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18" name="Rectangle 71"/>
            <p:cNvSpPr>
              <a:spLocks noChangeArrowheads="1"/>
            </p:cNvSpPr>
            <p:nvPr/>
          </p:nvSpPr>
          <p:spPr bwMode="auto">
            <a:xfrm>
              <a:off x="2855" y="2014"/>
              <a:ext cx="6" cy="6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19" name="Line 72"/>
            <p:cNvSpPr>
              <a:spLocks noChangeShapeType="1"/>
            </p:cNvSpPr>
            <p:nvPr/>
          </p:nvSpPr>
          <p:spPr bwMode="auto">
            <a:xfrm>
              <a:off x="3359" y="2014"/>
              <a:ext cx="0" cy="60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0" name="Rectangle 73"/>
            <p:cNvSpPr>
              <a:spLocks noChangeArrowheads="1"/>
            </p:cNvSpPr>
            <p:nvPr/>
          </p:nvSpPr>
          <p:spPr bwMode="auto">
            <a:xfrm>
              <a:off x="3359" y="2014"/>
              <a:ext cx="6" cy="6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1" name="Line 74"/>
            <p:cNvSpPr>
              <a:spLocks noChangeShapeType="1"/>
            </p:cNvSpPr>
            <p:nvPr/>
          </p:nvSpPr>
          <p:spPr bwMode="auto">
            <a:xfrm>
              <a:off x="3917" y="2134"/>
              <a:ext cx="0" cy="48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2" name="Rectangle 75"/>
            <p:cNvSpPr>
              <a:spLocks noChangeArrowheads="1"/>
            </p:cNvSpPr>
            <p:nvPr/>
          </p:nvSpPr>
          <p:spPr bwMode="auto">
            <a:xfrm>
              <a:off x="3917" y="2134"/>
              <a:ext cx="6" cy="48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3" name="Line 76"/>
            <p:cNvSpPr>
              <a:spLocks noChangeShapeType="1"/>
            </p:cNvSpPr>
            <p:nvPr/>
          </p:nvSpPr>
          <p:spPr bwMode="auto">
            <a:xfrm>
              <a:off x="4505" y="2014"/>
              <a:ext cx="0" cy="60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4" name="Rectangle 77"/>
            <p:cNvSpPr>
              <a:spLocks noChangeArrowheads="1"/>
            </p:cNvSpPr>
            <p:nvPr/>
          </p:nvSpPr>
          <p:spPr bwMode="auto">
            <a:xfrm>
              <a:off x="4499" y="2020"/>
              <a:ext cx="6" cy="6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5" name="Line 78"/>
            <p:cNvSpPr>
              <a:spLocks noChangeShapeType="1"/>
            </p:cNvSpPr>
            <p:nvPr/>
          </p:nvSpPr>
          <p:spPr bwMode="auto">
            <a:xfrm>
              <a:off x="4877" y="2014"/>
              <a:ext cx="0" cy="60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6" name="Rectangle 79"/>
            <p:cNvSpPr>
              <a:spLocks noChangeArrowheads="1"/>
            </p:cNvSpPr>
            <p:nvPr/>
          </p:nvSpPr>
          <p:spPr bwMode="auto">
            <a:xfrm>
              <a:off x="4877" y="2014"/>
              <a:ext cx="6" cy="6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7" name="Line 80"/>
            <p:cNvSpPr>
              <a:spLocks noChangeShapeType="1"/>
            </p:cNvSpPr>
            <p:nvPr/>
          </p:nvSpPr>
          <p:spPr bwMode="auto">
            <a:xfrm>
              <a:off x="995" y="2608"/>
              <a:ext cx="438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8" name="Rectangle 81"/>
            <p:cNvSpPr>
              <a:spLocks noChangeArrowheads="1"/>
            </p:cNvSpPr>
            <p:nvPr/>
          </p:nvSpPr>
          <p:spPr bwMode="auto">
            <a:xfrm>
              <a:off x="995" y="2608"/>
              <a:ext cx="438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9" name="Line 82"/>
            <p:cNvSpPr>
              <a:spLocks noChangeShapeType="1"/>
            </p:cNvSpPr>
            <p:nvPr/>
          </p:nvSpPr>
          <p:spPr bwMode="auto">
            <a:xfrm>
              <a:off x="5369" y="2014"/>
              <a:ext cx="0" cy="60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0" name="Rectangle 83"/>
            <p:cNvSpPr>
              <a:spLocks noChangeArrowheads="1"/>
            </p:cNvSpPr>
            <p:nvPr/>
          </p:nvSpPr>
          <p:spPr bwMode="auto">
            <a:xfrm>
              <a:off x="5369" y="2014"/>
              <a:ext cx="6" cy="6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1" name="Line 84"/>
            <p:cNvSpPr>
              <a:spLocks noChangeShapeType="1"/>
            </p:cNvSpPr>
            <p:nvPr/>
          </p:nvSpPr>
          <p:spPr bwMode="auto">
            <a:xfrm>
              <a:off x="989" y="261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2" name="Rectangle 85"/>
            <p:cNvSpPr>
              <a:spLocks noChangeArrowheads="1"/>
            </p:cNvSpPr>
            <p:nvPr/>
          </p:nvSpPr>
          <p:spPr bwMode="auto">
            <a:xfrm>
              <a:off x="989" y="261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3" name="Line 86"/>
            <p:cNvSpPr>
              <a:spLocks noChangeShapeType="1"/>
            </p:cNvSpPr>
            <p:nvPr/>
          </p:nvSpPr>
          <p:spPr bwMode="auto">
            <a:xfrm>
              <a:off x="1703" y="261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4" name="Rectangle 87"/>
            <p:cNvSpPr>
              <a:spLocks noChangeArrowheads="1"/>
            </p:cNvSpPr>
            <p:nvPr/>
          </p:nvSpPr>
          <p:spPr bwMode="auto">
            <a:xfrm>
              <a:off x="1703" y="261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5" name="Line 88"/>
            <p:cNvSpPr>
              <a:spLocks noChangeShapeType="1"/>
            </p:cNvSpPr>
            <p:nvPr/>
          </p:nvSpPr>
          <p:spPr bwMode="auto">
            <a:xfrm>
              <a:off x="2087" y="261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6" name="Rectangle 89"/>
            <p:cNvSpPr>
              <a:spLocks noChangeArrowheads="1"/>
            </p:cNvSpPr>
            <p:nvPr/>
          </p:nvSpPr>
          <p:spPr bwMode="auto">
            <a:xfrm>
              <a:off x="2087" y="261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7" name="Line 90"/>
            <p:cNvSpPr>
              <a:spLocks noChangeShapeType="1"/>
            </p:cNvSpPr>
            <p:nvPr/>
          </p:nvSpPr>
          <p:spPr bwMode="auto">
            <a:xfrm>
              <a:off x="2471" y="261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8" name="Rectangle 91"/>
            <p:cNvSpPr>
              <a:spLocks noChangeArrowheads="1"/>
            </p:cNvSpPr>
            <p:nvPr/>
          </p:nvSpPr>
          <p:spPr bwMode="auto">
            <a:xfrm>
              <a:off x="2471" y="261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9" name="Line 92"/>
            <p:cNvSpPr>
              <a:spLocks noChangeShapeType="1"/>
            </p:cNvSpPr>
            <p:nvPr/>
          </p:nvSpPr>
          <p:spPr bwMode="auto">
            <a:xfrm>
              <a:off x="2855" y="261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0" name="Rectangle 93"/>
            <p:cNvSpPr>
              <a:spLocks noChangeArrowheads="1"/>
            </p:cNvSpPr>
            <p:nvPr/>
          </p:nvSpPr>
          <p:spPr bwMode="auto">
            <a:xfrm>
              <a:off x="2855" y="261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1" name="Line 94"/>
            <p:cNvSpPr>
              <a:spLocks noChangeShapeType="1"/>
            </p:cNvSpPr>
            <p:nvPr/>
          </p:nvSpPr>
          <p:spPr bwMode="auto">
            <a:xfrm>
              <a:off x="3359" y="261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2" name="Rectangle 95"/>
            <p:cNvSpPr>
              <a:spLocks noChangeArrowheads="1"/>
            </p:cNvSpPr>
            <p:nvPr/>
          </p:nvSpPr>
          <p:spPr bwMode="auto">
            <a:xfrm>
              <a:off x="3359" y="261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3" name="Line 96"/>
            <p:cNvSpPr>
              <a:spLocks noChangeShapeType="1"/>
            </p:cNvSpPr>
            <p:nvPr/>
          </p:nvSpPr>
          <p:spPr bwMode="auto">
            <a:xfrm>
              <a:off x="3917" y="261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4" name="Rectangle 97"/>
            <p:cNvSpPr>
              <a:spLocks noChangeArrowheads="1"/>
            </p:cNvSpPr>
            <p:nvPr/>
          </p:nvSpPr>
          <p:spPr bwMode="auto">
            <a:xfrm>
              <a:off x="3917" y="261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5" name="Line 98"/>
            <p:cNvSpPr>
              <a:spLocks noChangeShapeType="1"/>
            </p:cNvSpPr>
            <p:nvPr/>
          </p:nvSpPr>
          <p:spPr bwMode="auto">
            <a:xfrm>
              <a:off x="4493" y="261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6" name="Rectangle 99"/>
            <p:cNvSpPr>
              <a:spLocks noChangeArrowheads="1"/>
            </p:cNvSpPr>
            <p:nvPr/>
          </p:nvSpPr>
          <p:spPr bwMode="auto">
            <a:xfrm>
              <a:off x="4493" y="261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7" name="Line 100"/>
            <p:cNvSpPr>
              <a:spLocks noChangeShapeType="1"/>
            </p:cNvSpPr>
            <p:nvPr/>
          </p:nvSpPr>
          <p:spPr bwMode="auto">
            <a:xfrm>
              <a:off x="4877" y="261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8" name="Rectangle 101"/>
            <p:cNvSpPr>
              <a:spLocks noChangeArrowheads="1"/>
            </p:cNvSpPr>
            <p:nvPr/>
          </p:nvSpPr>
          <p:spPr bwMode="auto">
            <a:xfrm>
              <a:off x="4877" y="261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9" name="Line 102"/>
            <p:cNvSpPr>
              <a:spLocks noChangeShapeType="1"/>
            </p:cNvSpPr>
            <p:nvPr/>
          </p:nvSpPr>
          <p:spPr bwMode="auto">
            <a:xfrm>
              <a:off x="5369" y="261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0" name="Rectangle 103"/>
            <p:cNvSpPr>
              <a:spLocks noChangeArrowheads="1"/>
            </p:cNvSpPr>
            <p:nvPr/>
          </p:nvSpPr>
          <p:spPr bwMode="auto">
            <a:xfrm>
              <a:off x="5369" y="261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1" name="Line 104"/>
            <p:cNvSpPr>
              <a:spLocks noChangeShapeType="1"/>
            </p:cNvSpPr>
            <p:nvPr/>
          </p:nvSpPr>
          <p:spPr bwMode="auto">
            <a:xfrm>
              <a:off x="5375" y="200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2" name="Rectangle 105"/>
            <p:cNvSpPr>
              <a:spLocks noChangeArrowheads="1"/>
            </p:cNvSpPr>
            <p:nvPr/>
          </p:nvSpPr>
          <p:spPr bwMode="auto">
            <a:xfrm>
              <a:off x="5375" y="2008"/>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3" name="Line 106"/>
            <p:cNvSpPr>
              <a:spLocks noChangeShapeType="1"/>
            </p:cNvSpPr>
            <p:nvPr/>
          </p:nvSpPr>
          <p:spPr bwMode="auto">
            <a:xfrm>
              <a:off x="5375" y="212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4" name="Rectangle 107"/>
            <p:cNvSpPr>
              <a:spLocks noChangeArrowheads="1"/>
            </p:cNvSpPr>
            <p:nvPr/>
          </p:nvSpPr>
          <p:spPr bwMode="auto">
            <a:xfrm>
              <a:off x="5375" y="2128"/>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5" name="Line 108"/>
            <p:cNvSpPr>
              <a:spLocks noChangeShapeType="1"/>
            </p:cNvSpPr>
            <p:nvPr/>
          </p:nvSpPr>
          <p:spPr bwMode="auto">
            <a:xfrm>
              <a:off x="5375" y="236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6" name="Rectangle 109"/>
            <p:cNvSpPr>
              <a:spLocks noChangeArrowheads="1"/>
            </p:cNvSpPr>
            <p:nvPr/>
          </p:nvSpPr>
          <p:spPr bwMode="auto">
            <a:xfrm>
              <a:off x="5375" y="2368"/>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7" name="Line 110"/>
            <p:cNvSpPr>
              <a:spLocks noChangeShapeType="1"/>
            </p:cNvSpPr>
            <p:nvPr/>
          </p:nvSpPr>
          <p:spPr bwMode="auto">
            <a:xfrm>
              <a:off x="5375" y="248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8" name="Rectangle 111"/>
            <p:cNvSpPr>
              <a:spLocks noChangeArrowheads="1"/>
            </p:cNvSpPr>
            <p:nvPr/>
          </p:nvSpPr>
          <p:spPr bwMode="auto">
            <a:xfrm>
              <a:off x="5375" y="2488"/>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9" name="Line 112"/>
            <p:cNvSpPr>
              <a:spLocks noChangeShapeType="1"/>
            </p:cNvSpPr>
            <p:nvPr/>
          </p:nvSpPr>
          <p:spPr bwMode="auto">
            <a:xfrm>
              <a:off x="5375" y="260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0" name="Rectangle 113"/>
            <p:cNvSpPr>
              <a:spLocks noChangeArrowheads="1"/>
            </p:cNvSpPr>
            <p:nvPr/>
          </p:nvSpPr>
          <p:spPr bwMode="auto">
            <a:xfrm>
              <a:off x="5375" y="2608"/>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grpSp>
      <p:sp>
        <p:nvSpPr>
          <p:cNvPr id="118" name="Rectangle 96"/>
          <p:cNvSpPr>
            <a:spLocks noChangeArrowheads="1"/>
          </p:cNvSpPr>
          <p:nvPr/>
        </p:nvSpPr>
        <p:spPr bwMode="auto">
          <a:xfrm>
            <a:off x="1598613" y="3203574"/>
            <a:ext cx="11049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N</a:t>
            </a:r>
            <a:r>
              <a:rPr kumimoji="0" lang="fr-FR" altLang="fr-FR" sz="1100" b="1" i="0" u="none" strike="noStrike" cap="none" normalizeH="0" baseline="30000" dirty="0" smtClean="0">
                <a:ln>
                  <a:noFill/>
                </a:ln>
                <a:solidFill>
                  <a:srgbClr val="000000"/>
                </a:solidFill>
                <a:effectLst/>
                <a:latin typeface="Calibri" pitchFamily="34" charset="0"/>
                <a:cs typeface="Arial" pitchFamily="34" charset="0"/>
              </a:rPr>
              <a:t>o</a:t>
            </a: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 d’identification du médicament (DIN) ou n</a:t>
            </a:r>
            <a:r>
              <a:rPr kumimoji="0" lang="fr-FR" altLang="fr-FR" sz="1100" b="1" i="0" u="none" strike="noStrike" cap="none" normalizeH="0" baseline="30000" dirty="0" smtClean="0">
                <a:ln>
                  <a:noFill/>
                </a:ln>
                <a:solidFill>
                  <a:srgbClr val="000000"/>
                </a:solidFill>
                <a:effectLst/>
                <a:latin typeface="Calibri" pitchFamily="34" charset="0"/>
                <a:cs typeface="Arial" pitchFamily="34" charset="0"/>
              </a:rPr>
              <a:t>o </a:t>
            </a: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assigné</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9" name="Rectangle 99"/>
          <p:cNvSpPr>
            <a:spLocks noChangeArrowheads="1"/>
          </p:cNvSpPr>
          <p:nvPr/>
        </p:nvSpPr>
        <p:spPr bwMode="auto">
          <a:xfrm>
            <a:off x="2787651" y="3256131"/>
            <a:ext cx="600075"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Concentration/</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Unité</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0" name="Rectangle 100"/>
          <p:cNvSpPr>
            <a:spLocks noChangeArrowheads="1"/>
          </p:cNvSpPr>
          <p:nvPr/>
        </p:nvSpPr>
        <p:spPr bwMode="auto">
          <a:xfrm>
            <a:off x="3458315" y="3187700"/>
            <a:ext cx="473923"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Forme</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100" b="1" dirty="0" smtClean="0">
                <a:solidFill>
                  <a:srgbClr val="000000"/>
                </a:solidFill>
                <a:latin typeface="Calibri" pitchFamily="34" charset="0"/>
              </a:rPr>
              <a:t>po</a:t>
            </a: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sologique</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1" name="Rectangle 101"/>
          <p:cNvSpPr>
            <a:spLocks noChangeArrowheads="1"/>
          </p:cNvSpPr>
          <p:nvPr/>
        </p:nvSpPr>
        <p:spPr bwMode="auto">
          <a:xfrm>
            <a:off x="3922714" y="3213100"/>
            <a:ext cx="609599"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Format d’emballage</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 name="Rectangle 102"/>
          <p:cNvSpPr>
            <a:spLocks noChangeArrowheads="1"/>
          </p:cNvSpPr>
          <p:nvPr/>
        </p:nvSpPr>
        <p:spPr bwMode="auto">
          <a:xfrm>
            <a:off x="4562475" y="3211427"/>
            <a:ext cx="7747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Nombre d’emballages vendus</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 name="Rectangle 95"/>
          <p:cNvSpPr>
            <a:spLocks noChangeArrowheads="1"/>
          </p:cNvSpPr>
          <p:nvPr/>
        </p:nvSpPr>
        <p:spPr bwMode="auto">
          <a:xfrm>
            <a:off x="5795169" y="3192462"/>
            <a:ext cx="893762"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INDIQUER SOIT</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4" name="Rectangle 123"/>
          <p:cNvSpPr>
            <a:spLocks noChangeArrowheads="1"/>
          </p:cNvSpPr>
          <p:nvPr/>
        </p:nvSpPr>
        <p:spPr bwMode="auto">
          <a:xfrm>
            <a:off x="5416551" y="3401348"/>
            <a:ext cx="7937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fr-FR" altLang="fr-FR" sz="1100" b="1" dirty="0" smtClean="0">
                <a:solidFill>
                  <a:srgbClr val="000000"/>
                </a:solidFill>
                <a:latin typeface="Calibri" pitchFamily="34" charset="0"/>
              </a:rPr>
              <a:t>Recettes nettes</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5" name="Rectangle 7"/>
          <p:cNvSpPr>
            <a:spLocks noChangeArrowheads="1"/>
          </p:cNvSpPr>
          <p:nvPr/>
        </p:nvSpPr>
        <p:spPr bwMode="auto">
          <a:xfrm>
            <a:off x="6235627" y="3401348"/>
            <a:ext cx="9239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Prix moyen par emballage</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6" name="Rectangle 92"/>
          <p:cNvSpPr>
            <a:spLocks noChangeArrowheads="1"/>
          </p:cNvSpPr>
          <p:nvPr/>
        </p:nvSpPr>
        <p:spPr bwMode="auto">
          <a:xfrm>
            <a:off x="7184554" y="3304607"/>
            <a:ext cx="640582"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Province</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7" name="Rectangle 93"/>
          <p:cNvSpPr>
            <a:spLocks noChangeArrowheads="1"/>
          </p:cNvSpPr>
          <p:nvPr/>
        </p:nvSpPr>
        <p:spPr bwMode="auto">
          <a:xfrm>
            <a:off x="7808988" y="3288420"/>
            <a:ext cx="62388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Catégorie de client</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8060025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66800" y="260648"/>
            <a:ext cx="8089900" cy="717252"/>
          </a:xfrm>
        </p:spPr>
        <p:txBody>
          <a:bodyPr/>
          <a:lstStyle/>
          <a:p>
            <a:pPr algn="ctr" eaLnBrk="1" hangingPunct="1"/>
            <a:r>
              <a:rPr lang="fr-FR" sz="2800" dirty="0"/>
              <a:t>Exemple </a:t>
            </a:r>
            <a:r>
              <a:rPr lang="fr-FR" sz="2800" dirty="0" smtClean="0"/>
              <a:t>de la section 5 </a:t>
            </a:r>
            <a:r>
              <a:rPr lang="fr-FR" sz="2800" dirty="0"/>
              <a:t>du formulaire 2 : « ventes nulles » dans certains </a:t>
            </a:r>
            <a:r>
              <a:rPr lang="fr-FR" sz="2800" dirty="0" smtClean="0"/>
              <a:t>pays</a:t>
            </a:r>
            <a:endParaRPr lang="en-US" sz="2800" dirty="0" smtClean="0"/>
          </a:p>
        </p:txBody>
      </p:sp>
      <p:sp>
        <p:nvSpPr>
          <p:cNvPr id="17411" name="Rectangle 3"/>
          <p:cNvSpPr>
            <a:spLocks noGrp="1" noChangeArrowheads="1"/>
          </p:cNvSpPr>
          <p:nvPr>
            <p:ph type="body" idx="4294967295"/>
          </p:nvPr>
        </p:nvSpPr>
        <p:spPr>
          <a:xfrm>
            <a:off x="1115616" y="1052736"/>
            <a:ext cx="7920880" cy="5544616"/>
          </a:xfrm>
        </p:spPr>
        <p:txBody>
          <a:bodyPr/>
          <a:lstStyle/>
          <a:p>
            <a:pPr marL="0" indent="0" eaLnBrk="1" hangingPunct="1">
              <a:buNone/>
            </a:pPr>
            <a:r>
              <a:rPr lang="fr-FR" sz="2000" dirty="0" smtClean="0"/>
              <a:t>Le médicament </a:t>
            </a:r>
            <a:r>
              <a:rPr lang="fr-FR" sz="2000" dirty="0" err="1" smtClean="0"/>
              <a:t>abcdrug</a:t>
            </a:r>
            <a:r>
              <a:rPr lang="fr-FR" sz="2000" dirty="0" smtClean="0"/>
              <a:t> est vendu uniquement aux grossistes au Canada (13), en Allemagne (15), en Suède (18) et aux É.-U. (21) </a:t>
            </a:r>
          </a:p>
          <a:p>
            <a:pPr marL="0" indent="0" eaLnBrk="1" hangingPunct="1">
              <a:buNone/>
            </a:pPr>
            <a:r>
              <a:rPr lang="fr-FR" sz="1900" dirty="0" smtClean="0"/>
              <a:t>Mauvaise façon de faire rapport des ventes nulles à la section 5 du formulaire 2 :</a:t>
            </a:r>
          </a:p>
          <a:p>
            <a:pPr marL="0" indent="0" eaLnBrk="1" hangingPunct="1">
              <a:buNone/>
            </a:pPr>
            <a:endParaRPr lang="fr-FR" dirty="0" smtClean="0"/>
          </a:p>
          <a:p>
            <a:pPr marL="0" indent="0" eaLnBrk="1" hangingPunct="1">
              <a:buNone/>
            </a:pPr>
            <a:endParaRPr lang="fr-FR" dirty="0" smtClean="0"/>
          </a:p>
          <a:p>
            <a:pPr marL="0" indent="0" eaLnBrk="1" hangingPunct="1">
              <a:buNone/>
            </a:pPr>
            <a:endParaRPr lang="fr-FR" dirty="0" smtClean="0"/>
          </a:p>
          <a:p>
            <a:pPr marL="0" indent="0" eaLnBrk="1" hangingPunct="1">
              <a:buNone/>
            </a:pPr>
            <a:endParaRPr lang="fr-FR" dirty="0" smtClean="0"/>
          </a:p>
          <a:p>
            <a:pPr marL="0" indent="0" eaLnBrk="1" hangingPunct="1">
              <a:buNone/>
            </a:pPr>
            <a:endParaRPr lang="fr-FR" dirty="0" smtClean="0"/>
          </a:p>
          <a:p>
            <a:pPr marL="0" indent="0" eaLnBrk="1" hangingPunct="1">
              <a:buNone/>
            </a:pPr>
            <a:endParaRPr lang="fr-FR" dirty="0" smtClean="0"/>
          </a:p>
          <a:p>
            <a:pPr marL="0" indent="0" eaLnBrk="1" hangingPunct="1">
              <a:buNone/>
            </a:pPr>
            <a:endParaRPr lang="fr-FR" dirty="0" smtClean="0"/>
          </a:p>
          <a:p>
            <a:pPr marL="0" indent="0" eaLnBrk="1" hangingPunct="1">
              <a:buNone/>
            </a:pPr>
            <a:endParaRPr lang="fr-FR" dirty="0" smtClean="0"/>
          </a:p>
          <a:p>
            <a:pPr marL="0" indent="0" eaLnBrk="1" hangingPunct="1">
              <a:buNone/>
            </a:pPr>
            <a:r>
              <a:rPr lang="fr-FR" dirty="0" smtClean="0"/>
              <a:t>Incidence sur les tests de comparaison des prix internationaux</a:t>
            </a:r>
          </a:p>
          <a:p>
            <a:pPr marL="0" indent="0" eaLnBrk="1" hangingPunct="1">
              <a:buNone/>
            </a:pPr>
            <a:endParaRPr lang="fr-FR" dirty="0" smtClean="0"/>
          </a:p>
        </p:txBody>
      </p:sp>
      <p:sp>
        <p:nvSpPr>
          <p:cNvPr id="17412" name="Line 4"/>
          <p:cNvSpPr>
            <a:spLocks noChangeShapeType="1"/>
          </p:cNvSpPr>
          <p:nvPr/>
        </p:nvSpPr>
        <p:spPr bwMode="auto">
          <a:xfrm>
            <a:off x="1043608" y="1052736"/>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23</a:t>
            </a:fld>
            <a:endParaRPr lang="en-US" sz="1400" smtClean="0"/>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9907" y="2708920"/>
            <a:ext cx="2408237" cy="2524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 name="Group 4"/>
          <p:cNvGrpSpPr>
            <a:grpSpLocks noChangeAspect="1"/>
          </p:cNvGrpSpPr>
          <p:nvPr/>
        </p:nvGrpSpPr>
        <p:grpSpPr bwMode="auto">
          <a:xfrm>
            <a:off x="1628775" y="2524125"/>
            <a:ext cx="6410329" cy="2971800"/>
            <a:chOff x="1026" y="1542"/>
            <a:chExt cx="4038" cy="1872"/>
          </a:xfrm>
        </p:grpSpPr>
        <p:sp>
          <p:nvSpPr>
            <p:cNvPr id="4" name="AutoShape 3"/>
            <p:cNvSpPr>
              <a:spLocks noChangeAspect="1" noChangeArrowheads="1" noTextEdit="1"/>
            </p:cNvSpPr>
            <p:nvPr/>
          </p:nvSpPr>
          <p:spPr bwMode="auto">
            <a:xfrm>
              <a:off x="1026" y="1542"/>
              <a:ext cx="4031" cy="1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grpSp>
          <p:nvGrpSpPr>
            <p:cNvPr id="5" name="Group 205"/>
            <p:cNvGrpSpPr>
              <a:grpSpLocks/>
            </p:cNvGrpSpPr>
            <p:nvPr/>
          </p:nvGrpSpPr>
          <p:grpSpPr bwMode="auto">
            <a:xfrm>
              <a:off x="1026" y="1848"/>
              <a:ext cx="4031" cy="1566"/>
              <a:chOff x="1026" y="1848"/>
              <a:chExt cx="4031" cy="1566"/>
            </a:xfrm>
          </p:grpSpPr>
          <p:sp>
            <p:nvSpPr>
              <p:cNvPr id="17418" name="Rectangle 5"/>
              <p:cNvSpPr>
                <a:spLocks noChangeArrowheads="1"/>
              </p:cNvSpPr>
              <p:nvPr/>
            </p:nvSpPr>
            <p:spPr bwMode="auto">
              <a:xfrm>
                <a:off x="3629" y="1848"/>
                <a:ext cx="1428" cy="12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19" name="Line 6"/>
              <p:cNvSpPr>
                <a:spLocks noChangeShapeType="1"/>
              </p:cNvSpPr>
              <p:nvPr/>
            </p:nvSpPr>
            <p:spPr bwMode="auto">
              <a:xfrm>
                <a:off x="4529" y="1854"/>
                <a:ext cx="32"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0" name="Rectangle 7"/>
              <p:cNvSpPr>
                <a:spLocks noChangeArrowheads="1"/>
              </p:cNvSpPr>
              <p:nvPr/>
            </p:nvSpPr>
            <p:spPr bwMode="auto">
              <a:xfrm>
                <a:off x="4529" y="1854"/>
                <a:ext cx="32"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1" name="Line 8"/>
              <p:cNvSpPr>
                <a:spLocks noChangeShapeType="1"/>
              </p:cNvSpPr>
              <p:nvPr/>
            </p:nvSpPr>
            <p:spPr bwMode="auto">
              <a:xfrm>
                <a:off x="4529" y="1860"/>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2" name="Rectangle 9"/>
              <p:cNvSpPr>
                <a:spLocks noChangeArrowheads="1"/>
              </p:cNvSpPr>
              <p:nvPr/>
            </p:nvSpPr>
            <p:spPr bwMode="auto">
              <a:xfrm>
                <a:off x="4529" y="1860"/>
                <a:ext cx="2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3" name="Line 10"/>
              <p:cNvSpPr>
                <a:spLocks noChangeShapeType="1"/>
              </p:cNvSpPr>
              <p:nvPr/>
            </p:nvSpPr>
            <p:spPr bwMode="auto">
              <a:xfrm>
                <a:off x="4529" y="1866"/>
                <a:ext cx="19"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4" name="Rectangle 11"/>
              <p:cNvSpPr>
                <a:spLocks noChangeArrowheads="1"/>
              </p:cNvSpPr>
              <p:nvPr/>
            </p:nvSpPr>
            <p:spPr bwMode="auto">
              <a:xfrm>
                <a:off x="4529" y="1866"/>
                <a:ext cx="19"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5" name="Line 12"/>
              <p:cNvSpPr>
                <a:spLocks noChangeShapeType="1"/>
              </p:cNvSpPr>
              <p:nvPr/>
            </p:nvSpPr>
            <p:spPr bwMode="auto">
              <a:xfrm>
                <a:off x="4529" y="1872"/>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6" name="Rectangle 13"/>
              <p:cNvSpPr>
                <a:spLocks noChangeArrowheads="1"/>
              </p:cNvSpPr>
              <p:nvPr/>
            </p:nvSpPr>
            <p:spPr bwMode="auto">
              <a:xfrm>
                <a:off x="4529" y="1872"/>
                <a:ext cx="13"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7" name="Line 14"/>
              <p:cNvSpPr>
                <a:spLocks noChangeShapeType="1"/>
              </p:cNvSpPr>
              <p:nvPr/>
            </p:nvSpPr>
            <p:spPr bwMode="auto">
              <a:xfrm>
                <a:off x="4529" y="1878"/>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28" name="Rectangle 15"/>
              <p:cNvSpPr>
                <a:spLocks noChangeArrowheads="1"/>
              </p:cNvSpPr>
              <p:nvPr/>
            </p:nvSpPr>
            <p:spPr bwMode="auto">
              <a:xfrm>
                <a:off x="4529" y="1878"/>
                <a:ext cx="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29" name="Rectangle 16"/>
              <p:cNvSpPr>
                <a:spLocks noChangeArrowheads="1"/>
              </p:cNvSpPr>
              <p:nvPr/>
            </p:nvSpPr>
            <p:spPr bwMode="auto">
              <a:xfrm>
                <a:off x="3629" y="1968"/>
                <a:ext cx="1428" cy="12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0" name="Line 17"/>
              <p:cNvSpPr>
                <a:spLocks noChangeShapeType="1"/>
              </p:cNvSpPr>
              <p:nvPr/>
            </p:nvSpPr>
            <p:spPr bwMode="auto">
              <a:xfrm>
                <a:off x="4529" y="1974"/>
                <a:ext cx="32"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1" name="Rectangle 18"/>
              <p:cNvSpPr>
                <a:spLocks noChangeArrowheads="1"/>
              </p:cNvSpPr>
              <p:nvPr/>
            </p:nvSpPr>
            <p:spPr bwMode="auto">
              <a:xfrm>
                <a:off x="4529" y="1974"/>
                <a:ext cx="32"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2" name="Line 19"/>
              <p:cNvSpPr>
                <a:spLocks noChangeShapeType="1"/>
              </p:cNvSpPr>
              <p:nvPr/>
            </p:nvSpPr>
            <p:spPr bwMode="auto">
              <a:xfrm>
                <a:off x="4529" y="1980"/>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3" name="Rectangle 20"/>
              <p:cNvSpPr>
                <a:spLocks noChangeArrowheads="1"/>
              </p:cNvSpPr>
              <p:nvPr/>
            </p:nvSpPr>
            <p:spPr bwMode="auto">
              <a:xfrm>
                <a:off x="4529" y="1980"/>
                <a:ext cx="2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4" name="Line 21"/>
              <p:cNvSpPr>
                <a:spLocks noChangeShapeType="1"/>
              </p:cNvSpPr>
              <p:nvPr/>
            </p:nvSpPr>
            <p:spPr bwMode="auto">
              <a:xfrm>
                <a:off x="4529" y="1986"/>
                <a:ext cx="19"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5" name="Rectangle 22"/>
              <p:cNvSpPr>
                <a:spLocks noChangeArrowheads="1"/>
              </p:cNvSpPr>
              <p:nvPr/>
            </p:nvSpPr>
            <p:spPr bwMode="auto">
              <a:xfrm>
                <a:off x="4529" y="1986"/>
                <a:ext cx="19"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6" name="Line 23"/>
              <p:cNvSpPr>
                <a:spLocks noChangeShapeType="1"/>
              </p:cNvSpPr>
              <p:nvPr/>
            </p:nvSpPr>
            <p:spPr bwMode="auto">
              <a:xfrm>
                <a:off x="4529" y="1992"/>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7" name="Rectangle 24"/>
              <p:cNvSpPr>
                <a:spLocks noChangeArrowheads="1"/>
              </p:cNvSpPr>
              <p:nvPr/>
            </p:nvSpPr>
            <p:spPr bwMode="auto">
              <a:xfrm>
                <a:off x="4529" y="1992"/>
                <a:ext cx="13"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38" name="Line 25"/>
              <p:cNvSpPr>
                <a:spLocks noChangeShapeType="1"/>
              </p:cNvSpPr>
              <p:nvPr/>
            </p:nvSpPr>
            <p:spPr bwMode="auto">
              <a:xfrm>
                <a:off x="4529" y="1998"/>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39" name="Rectangle 26"/>
              <p:cNvSpPr>
                <a:spLocks noChangeArrowheads="1"/>
              </p:cNvSpPr>
              <p:nvPr/>
            </p:nvSpPr>
            <p:spPr bwMode="auto">
              <a:xfrm>
                <a:off x="4529" y="1998"/>
                <a:ext cx="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0" name="Rectangle 27"/>
              <p:cNvSpPr>
                <a:spLocks noChangeArrowheads="1"/>
              </p:cNvSpPr>
              <p:nvPr/>
            </p:nvSpPr>
            <p:spPr bwMode="auto">
              <a:xfrm>
                <a:off x="3629" y="2088"/>
                <a:ext cx="1428" cy="12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1" name="Line 28"/>
              <p:cNvSpPr>
                <a:spLocks noChangeShapeType="1"/>
              </p:cNvSpPr>
              <p:nvPr/>
            </p:nvSpPr>
            <p:spPr bwMode="auto">
              <a:xfrm>
                <a:off x="4529" y="2094"/>
                <a:ext cx="32"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2" name="Rectangle 29"/>
              <p:cNvSpPr>
                <a:spLocks noChangeArrowheads="1"/>
              </p:cNvSpPr>
              <p:nvPr/>
            </p:nvSpPr>
            <p:spPr bwMode="auto">
              <a:xfrm>
                <a:off x="4529" y="2094"/>
                <a:ext cx="32"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3" name="Line 30"/>
              <p:cNvSpPr>
                <a:spLocks noChangeShapeType="1"/>
              </p:cNvSpPr>
              <p:nvPr/>
            </p:nvSpPr>
            <p:spPr bwMode="auto">
              <a:xfrm>
                <a:off x="4529" y="2100"/>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4" name="Rectangle 31"/>
              <p:cNvSpPr>
                <a:spLocks noChangeArrowheads="1"/>
              </p:cNvSpPr>
              <p:nvPr/>
            </p:nvSpPr>
            <p:spPr bwMode="auto">
              <a:xfrm>
                <a:off x="4529" y="2100"/>
                <a:ext cx="2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5" name="Line 32"/>
              <p:cNvSpPr>
                <a:spLocks noChangeShapeType="1"/>
              </p:cNvSpPr>
              <p:nvPr/>
            </p:nvSpPr>
            <p:spPr bwMode="auto">
              <a:xfrm>
                <a:off x="4529" y="2106"/>
                <a:ext cx="19"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6" name="Rectangle 33"/>
              <p:cNvSpPr>
                <a:spLocks noChangeArrowheads="1"/>
              </p:cNvSpPr>
              <p:nvPr/>
            </p:nvSpPr>
            <p:spPr bwMode="auto">
              <a:xfrm>
                <a:off x="4529" y="2106"/>
                <a:ext cx="19"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7" name="Line 34"/>
              <p:cNvSpPr>
                <a:spLocks noChangeShapeType="1"/>
              </p:cNvSpPr>
              <p:nvPr/>
            </p:nvSpPr>
            <p:spPr bwMode="auto">
              <a:xfrm>
                <a:off x="4529" y="2112"/>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48" name="Rectangle 35"/>
              <p:cNvSpPr>
                <a:spLocks noChangeArrowheads="1"/>
              </p:cNvSpPr>
              <p:nvPr/>
            </p:nvSpPr>
            <p:spPr bwMode="auto">
              <a:xfrm>
                <a:off x="4529" y="2112"/>
                <a:ext cx="13"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49" name="Line 36"/>
              <p:cNvSpPr>
                <a:spLocks noChangeShapeType="1"/>
              </p:cNvSpPr>
              <p:nvPr/>
            </p:nvSpPr>
            <p:spPr bwMode="auto">
              <a:xfrm>
                <a:off x="4529" y="2118"/>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0" name="Rectangle 37"/>
              <p:cNvSpPr>
                <a:spLocks noChangeArrowheads="1"/>
              </p:cNvSpPr>
              <p:nvPr/>
            </p:nvSpPr>
            <p:spPr bwMode="auto">
              <a:xfrm>
                <a:off x="4529" y="2118"/>
                <a:ext cx="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1" name="Rectangle 38"/>
              <p:cNvSpPr>
                <a:spLocks noChangeArrowheads="1"/>
              </p:cNvSpPr>
              <p:nvPr/>
            </p:nvSpPr>
            <p:spPr bwMode="auto">
              <a:xfrm>
                <a:off x="3629" y="2208"/>
                <a:ext cx="1428" cy="12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2" name="Line 39"/>
              <p:cNvSpPr>
                <a:spLocks noChangeShapeType="1"/>
              </p:cNvSpPr>
              <p:nvPr/>
            </p:nvSpPr>
            <p:spPr bwMode="auto">
              <a:xfrm>
                <a:off x="4529" y="2214"/>
                <a:ext cx="32"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3" name="Rectangle 40"/>
              <p:cNvSpPr>
                <a:spLocks noChangeArrowheads="1"/>
              </p:cNvSpPr>
              <p:nvPr/>
            </p:nvSpPr>
            <p:spPr bwMode="auto">
              <a:xfrm>
                <a:off x="4529" y="2214"/>
                <a:ext cx="32"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4" name="Line 41"/>
              <p:cNvSpPr>
                <a:spLocks noChangeShapeType="1"/>
              </p:cNvSpPr>
              <p:nvPr/>
            </p:nvSpPr>
            <p:spPr bwMode="auto">
              <a:xfrm>
                <a:off x="4529" y="2220"/>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5" name="Rectangle 42"/>
              <p:cNvSpPr>
                <a:spLocks noChangeArrowheads="1"/>
              </p:cNvSpPr>
              <p:nvPr/>
            </p:nvSpPr>
            <p:spPr bwMode="auto">
              <a:xfrm>
                <a:off x="4529" y="2220"/>
                <a:ext cx="2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6" name="Line 43"/>
              <p:cNvSpPr>
                <a:spLocks noChangeShapeType="1"/>
              </p:cNvSpPr>
              <p:nvPr/>
            </p:nvSpPr>
            <p:spPr bwMode="auto">
              <a:xfrm>
                <a:off x="4529" y="2226"/>
                <a:ext cx="19"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7" name="Rectangle 44"/>
              <p:cNvSpPr>
                <a:spLocks noChangeArrowheads="1"/>
              </p:cNvSpPr>
              <p:nvPr/>
            </p:nvSpPr>
            <p:spPr bwMode="auto">
              <a:xfrm>
                <a:off x="4529" y="2226"/>
                <a:ext cx="19"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8" name="Line 45"/>
              <p:cNvSpPr>
                <a:spLocks noChangeShapeType="1"/>
              </p:cNvSpPr>
              <p:nvPr/>
            </p:nvSpPr>
            <p:spPr bwMode="auto">
              <a:xfrm>
                <a:off x="4529" y="2232"/>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9" name="Rectangle 46"/>
              <p:cNvSpPr>
                <a:spLocks noChangeArrowheads="1"/>
              </p:cNvSpPr>
              <p:nvPr/>
            </p:nvSpPr>
            <p:spPr bwMode="auto">
              <a:xfrm>
                <a:off x="4529" y="2232"/>
                <a:ext cx="13"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0" name="Line 47"/>
              <p:cNvSpPr>
                <a:spLocks noChangeShapeType="1"/>
              </p:cNvSpPr>
              <p:nvPr/>
            </p:nvSpPr>
            <p:spPr bwMode="auto">
              <a:xfrm>
                <a:off x="4529" y="2238"/>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1" name="Rectangle 48"/>
              <p:cNvSpPr>
                <a:spLocks noChangeArrowheads="1"/>
              </p:cNvSpPr>
              <p:nvPr/>
            </p:nvSpPr>
            <p:spPr bwMode="auto">
              <a:xfrm>
                <a:off x="4529" y="2238"/>
                <a:ext cx="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2" name="Rectangle 49"/>
              <p:cNvSpPr>
                <a:spLocks noChangeArrowheads="1"/>
              </p:cNvSpPr>
              <p:nvPr/>
            </p:nvSpPr>
            <p:spPr bwMode="auto">
              <a:xfrm>
                <a:off x="3629" y="2328"/>
                <a:ext cx="1428" cy="12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3" name="Line 50"/>
              <p:cNvSpPr>
                <a:spLocks noChangeShapeType="1"/>
              </p:cNvSpPr>
              <p:nvPr/>
            </p:nvSpPr>
            <p:spPr bwMode="auto">
              <a:xfrm>
                <a:off x="4529" y="2334"/>
                <a:ext cx="32"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4" name="Rectangle 51"/>
              <p:cNvSpPr>
                <a:spLocks noChangeArrowheads="1"/>
              </p:cNvSpPr>
              <p:nvPr/>
            </p:nvSpPr>
            <p:spPr bwMode="auto">
              <a:xfrm>
                <a:off x="4529" y="2334"/>
                <a:ext cx="32"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5" name="Line 52"/>
              <p:cNvSpPr>
                <a:spLocks noChangeShapeType="1"/>
              </p:cNvSpPr>
              <p:nvPr/>
            </p:nvSpPr>
            <p:spPr bwMode="auto">
              <a:xfrm>
                <a:off x="4529" y="2340"/>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6" name="Rectangle 53"/>
              <p:cNvSpPr>
                <a:spLocks noChangeArrowheads="1"/>
              </p:cNvSpPr>
              <p:nvPr/>
            </p:nvSpPr>
            <p:spPr bwMode="auto">
              <a:xfrm>
                <a:off x="4529" y="2340"/>
                <a:ext cx="2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7" name="Line 54"/>
              <p:cNvSpPr>
                <a:spLocks noChangeShapeType="1"/>
              </p:cNvSpPr>
              <p:nvPr/>
            </p:nvSpPr>
            <p:spPr bwMode="auto">
              <a:xfrm>
                <a:off x="4529" y="2346"/>
                <a:ext cx="19"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8" name="Rectangle 55"/>
              <p:cNvSpPr>
                <a:spLocks noChangeArrowheads="1"/>
              </p:cNvSpPr>
              <p:nvPr/>
            </p:nvSpPr>
            <p:spPr bwMode="auto">
              <a:xfrm>
                <a:off x="4529" y="2346"/>
                <a:ext cx="19"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9" name="Line 56"/>
              <p:cNvSpPr>
                <a:spLocks noChangeShapeType="1"/>
              </p:cNvSpPr>
              <p:nvPr/>
            </p:nvSpPr>
            <p:spPr bwMode="auto">
              <a:xfrm>
                <a:off x="4529" y="2352"/>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0" name="Rectangle 57"/>
              <p:cNvSpPr>
                <a:spLocks noChangeArrowheads="1"/>
              </p:cNvSpPr>
              <p:nvPr/>
            </p:nvSpPr>
            <p:spPr bwMode="auto">
              <a:xfrm>
                <a:off x="4529" y="2352"/>
                <a:ext cx="13"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1" name="Line 58"/>
              <p:cNvSpPr>
                <a:spLocks noChangeShapeType="1"/>
              </p:cNvSpPr>
              <p:nvPr/>
            </p:nvSpPr>
            <p:spPr bwMode="auto">
              <a:xfrm>
                <a:off x="4529" y="2358"/>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2" name="Rectangle 59"/>
              <p:cNvSpPr>
                <a:spLocks noChangeArrowheads="1"/>
              </p:cNvSpPr>
              <p:nvPr/>
            </p:nvSpPr>
            <p:spPr bwMode="auto">
              <a:xfrm>
                <a:off x="4529" y="2358"/>
                <a:ext cx="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3" name="Rectangle 60"/>
              <p:cNvSpPr>
                <a:spLocks noChangeArrowheads="1"/>
              </p:cNvSpPr>
              <p:nvPr/>
            </p:nvSpPr>
            <p:spPr bwMode="auto">
              <a:xfrm>
                <a:off x="3629" y="2448"/>
                <a:ext cx="1428" cy="12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4" name="Line 61"/>
              <p:cNvSpPr>
                <a:spLocks noChangeShapeType="1"/>
              </p:cNvSpPr>
              <p:nvPr/>
            </p:nvSpPr>
            <p:spPr bwMode="auto">
              <a:xfrm>
                <a:off x="4529" y="2454"/>
                <a:ext cx="32"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5" name="Rectangle 62"/>
              <p:cNvSpPr>
                <a:spLocks noChangeArrowheads="1"/>
              </p:cNvSpPr>
              <p:nvPr/>
            </p:nvSpPr>
            <p:spPr bwMode="auto">
              <a:xfrm>
                <a:off x="4529" y="2454"/>
                <a:ext cx="32"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6" name="Line 63"/>
              <p:cNvSpPr>
                <a:spLocks noChangeShapeType="1"/>
              </p:cNvSpPr>
              <p:nvPr/>
            </p:nvSpPr>
            <p:spPr bwMode="auto">
              <a:xfrm>
                <a:off x="4529" y="2460"/>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7" name="Rectangle 64"/>
              <p:cNvSpPr>
                <a:spLocks noChangeArrowheads="1"/>
              </p:cNvSpPr>
              <p:nvPr/>
            </p:nvSpPr>
            <p:spPr bwMode="auto">
              <a:xfrm>
                <a:off x="4529" y="2460"/>
                <a:ext cx="2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8" name="Line 65"/>
              <p:cNvSpPr>
                <a:spLocks noChangeShapeType="1"/>
              </p:cNvSpPr>
              <p:nvPr/>
            </p:nvSpPr>
            <p:spPr bwMode="auto">
              <a:xfrm>
                <a:off x="4529" y="2466"/>
                <a:ext cx="19"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9" name="Rectangle 66"/>
              <p:cNvSpPr>
                <a:spLocks noChangeArrowheads="1"/>
              </p:cNvSpPr>
              <p:nvPr/>
            </p:nvSpPr>
            <p:spPr bwMode="auto">
              <a:xfrm>
                <a:off x="4529" y="2466"/>
                <a:ext cx="19"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0" name="Line 67"/>
              <p:cNvSpPr>
                <a:spLocks noChangeShapeType="1"/>
              </p:cNvSpPr>
              <p:nvPr/>
            </p:nvSpPr>
            <p:spPr bwMode="auto">
              <a:xfrm>
                <a:off x="4529" y="2472"/>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1" name="Rectangle 68"/>
              <p:cNvSpPr>
                <a:spLocks noChangeArrowheads="1"/>
              </p:cNvSpPr>
              <p:nvPr/>
            </p:nvSpPr>
            <p:spPr bwMode="auto">
              <a:xfrm>
                <a:off x="4529" y="2472"/>
                <a:ext cx="13"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2" name="Line 69"/>
              <p:cNvSpPr>
                <a:spLocks noChangeShapeType="1"/>
              </p:cNvSpPr>
              <p:nvPr/>
            </p:nvSpPr>
            <p:spPr bwMode="auto">
              <a:xfrm>
                <a:off x="4529" y="2478"/>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3" name="Rectangle 70"/>
              <p:cNvSpPr>
                <a:spLocks noChangeArrowheads="1"/>
              </p:cNvSpPr>
              <p:nvPr/>
            </p:nvSpPr>
            <p:spPr bwMode="auto">
              <a:xfrm>
                <a:off x="4529" y="2478"/>
                <a:ext cx="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4" name="Rectangle 71"/>
              <p:cNvSpPr>
                <a:spLocks noChangeArrowheads="1"/>
              </p:cNvSpPr>
              <p:nvPr/>
            </p:nvSpPr>
            <p:spPr bwMode="auto">
              <a:xfrm>
                <a:off x="3629" y="2568"/>
                <a:ext cx="1428" cy="12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5" name="Line 72"/>
              <p:cNvSpPr>
                <a:spLocks noChangeShapeType="1"/>
              </p:cNvSpPr>
              <p:nvPr/>
            </p:nvSpPr>
            <p:spPr bwMode="auto">
              <a:xfrm>
                <a:off x="4529" y="2574"/>
                <a:ext cx="32"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6" name="Rectangle 73"/>
              <p:cNvSpPr>
                <a:spLocks noChangeArrowheads="1"/>
              </p:cNvSpPr>
              <p:nvPr/>
            </p:nvSpPr>
            <p:spPr bwMode="auto">
              <a:xfrm>
                <a:off x="4529" y="2574"/>
                <a:ext cx="32"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7" name="Line 74"/>
              <p:cNvSpPr>
                <a:spLocks noChangeShapeType="1"/>
              </p:cNvSpPr>
              <p:nvPr/>
            </p:nvSpPr>
            <p:spPr bwMode="auto">
              <a:xfrm>
                <a:off x="4529" y="2580"/>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8" name="Rectangle 75"/>
              <p:cNvSpPr>
                <a:spLocks noChangeArrowheads="1"/>
              </p:cNvSpPr>
              <p:nvPr/>
            </p:nvSpPr>
            <p:spPr bwMode="auto">
              <a:xfrm>
                <a:off x="4529" y="2580"/>
                <a:ext cx="2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9" name="Line 76"/>
              <p:cNvSpPr>
                <a:spLocks noChangeShapeType="1"/>
              </p:cNvSpPr>
              <p:nvPr/>
            </p:nvSpPr>
            <p:spPr bwMode="auto">
              <a:xfrm>
                <a:off x="4529" y="2586"/>
                <a:ext cx="19"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90" name="Rectangle 77"/>
              <p:cNvSpPr>
                <a:spLocks noChangeArrowheads="1"/>
              </p:cNvSpPr>
              <p:nvPr/>
            </p:nvSpPr>
            <p:spPr bwMode="auto">
              <a:xfrm>
                <a:off x="4529" y="2586"/>
                <a:ext cx="19"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91" name="Line 78"/>
              <p:cNvSpPr>
                <a:spLocks noChangeShapeType="1"/>
              </p:cNvSpPr>
              <p:nvPr/>
            </p:nvSpPr>
            <p:spPr bwMode="auto">
              <a:xfrm>
                <a:off x="4529" y="2592"/>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92" name="Rectangle 79"/>
              <p:cNvSpPr>
                <a:spLocks noChangeArrowheads="1"/>
              </p:cNvSpPr>
              <p:nvPr/>
            </p:nvSpPr>
            <p:spPr bwMode="auto">
              <a:xfrm>
                <a:off x="4529" y="2592"/>
                <a:ext cx="13"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93" name="Line 80"/>
              <p:cNvSpPr>
                <a:spLocks noChangeShapeType="1"/>
              </p:cNvSpPr>
              <p:nvPr/>
            </p:nvSpPr>
            <p:spPr bwMode="auto">
              <a:xfrm>
                <a:off x="4529" y="2598"/>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94" name="Rectangle 81"/>
              <p:cNvSpPr>
                <a:spLocks noChangeArrowheads="1"/>
              </p:cNvSpPr>
              <p:nvPr/>
            </p:nvSpPr>
            <p:spPr bwMode="auto">
              <a:xfrm>
                <a:off x="4529" y="2598"/>
                <a:ext cx="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95" name="Rectangle 82"/>
              <p:cNvSpPr>
                <a:spLocks noChangeArrowheads="1"/>
              </p:cNvSpPr>
              <p:nvPr/>
            </p:nvSpPr>
            <p:spPr bwMode="auto">
              <a:xfrm>
                <a:off x="3629" y="2688"/>
                <a:ext cx="1428" cy="12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96" name="Line 83"/>
              <p:cNvSpPr>
                <a:spLocks noChangeShapeType="1"/>
              </p:cNvSpPr>
              <p:nvPr/>
            </p:nvSpPr>
            <p:spPr bwMode="auto">
              <a:xfrm>
                <a:off x="4529" y="2694"/>
                <a:ext cx="32"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97" name="Rectangle 84"/>
              <p:cNvSpPr>
                <a:spLocks noChangeArrowheads="1"/>
              </p:cNvSpPr>
              <p:nvPr/>
            </p:nvSpPr>
            <p:spPr bwMode="auto">
              <a:xfrm>
                <a:off x="4529" y="2694"/>
                <a:ext cx="32"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98" name="Line 85"/>
              <p:cNvSpPr>
                <a:spLocks noChangeShapeType="1"/>
              </p:cNvSpPr>
              <p:nvPr/>
            </p:nvSpPr>
            <p:spPr bwMode="auto">
              <a:xfrm>
                <a:off x="4529" y="2700"/>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99" name="Rectangle 86"/>
              <p:cNvSpPr>
                <a:spLocks noChangeArrowheads="1"/>
              </p:cNvSpPr>
              <p:nvPr/>
            </p:nvSpPr>
            <p:spPr bwMode="auto">
              <a:xfrm>
                <a:off x="4529" y="2700"/>
                <a:ext cx="2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00" name="Line 87"/>
              <p:cNvSpPr>
                <a:spLocks noChangeShapeType="1"/>
              </p:cNvSpPr>
              <p:nvPr/>
            </p:nvSpPr>
            <p:spPr bwMode="auto">
              <a:xfrm>
                <a:off x="4529" y="2706"/>
                <a:ext cx="19"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01" name="Rectangle 88"/>
              <p:cNvSpPr>
                <a:spLocks noChangeArrowheads="1"/>
              </p:cNvSpPr>
              <p:nvPr/>
            </p:nvSpPr>
            <p:spPr bwMode="auto">
              <a:xfrm>
                <a:off x="4529" y="2706"/>
                <a:ext cx="19"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02" name="Line 89"/>
              <p:cNvSpPr>
                <a:spLocks noChangeShapeType="1"/>
              </p:cNvSpPr>
              <p:nvPr/>
            </p:nvSpPr>
            <p:spPr bwMode="auto">
              <a:xfrm>
                <a:off x="4529" y="2712"/>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03" name="Rectangle 90"/>
              <p:cNvSpPr>
                <a:spLocks noChangeArrowheads="1"/>
              </p:cNvSpPr>
              <p:nvPr/>
            </p:nvSpPr>
            <p:spPr bwMode="auto">
              <a:xfrm>
                <a:off x="4529" y="2712"/>
                <a:ext cx="13"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04" name="Line 91"/>
              <p:cNvSpPr>
                <a:spLocks noChangeShapeType="1"/>
              </p:cNvSpPr>
              <p:nvPr/>
            </p:nvSpPr>
            <p:spPr bwMode="auto">
              <a:xfrm>
                <a:off x="4529" y="2718"/>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05" name="Rectangle 92"/>
              <p:cNvSpPr>
                <a:spLocks noChangeArrowheads="1"/>
              </p:cNvSpPr>
              <p:nvPr/>
            </p:nvSpPr>
            <p:spPr bwMode="auto">
              <a:xfrm>
                <a:off x="4529" y="2718"/>
                <a:ext cx="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06" name="Rectangle 93"/>
              <p:cNvSpPr>
                <a:spLocks noChangeArrowheads="1"/>
              </p:cNvSpPr>
              <p:nvPr/>
            </p:nvSpPr>
            <p:spPr bwMode="auto">
              <a:xfrm>
                <a:off x="3629" y="2808"/>
                <a:ext cx="1428" cy="12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07" name="Line 94"/>
              <p:cNvSpPr>
                <a:spLocks noChangeShapeType="1"/>
              </p:cNvSpPr>
              <p:nvPr/>
            </p:nvSpPr>
            <p:spPr bwMode="auto">
              <a:xfrm>
                <a:off x="4529" y="2814"/>
                <a:ext cx="32"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08" name="Rectangle 95"/>
              <p:cNvSpPr>
                <a:spLocks noChangeArrowheads="1"/>
              </p:cNvSpPr>
              <p:nvPr/>
            </p:nvSpPr>
            <p:spPr bwMode="auto">
              <a:xfrm>
                <a:off x="4529" y="2814"/>
                <a:ext cx="32"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09" name="Line 96"/>
              <p:cNvSpPr>
                <a:spLocks noChangeShapeType="1"/>
              </p:cNvSpPr>
              <p:nvPr/>
            </p:nvSpPr>
            <p:spPr bwMode="auto">
              <a:xfrm>
                <a:off x="4529" y="2820"/>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10" name="Rectangle 97"/>
              <p:cNvSpPr>
                <a:spLocks noChangeArrowheads="1"/>
              </p:cNvSpPr>
              <p:nvPr/>
            </p:nvSpPr>
            <p:spPr bwMode="auto">
              <a:xfrm>
                <a:off x="4529" y="2820"/>
                <a:ext cx="2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11" name="Line 98"/>
              <p:cNvSpPr>
                <a:spLocks noChangeShapeType="1"/>
              </p:cNvSpPr>
              <p:nvPr/>
            </p:nvSpPr>
            <p:spPr bwMode="auto">
              <a:xfrm>
                <a:off x="4529" y="2826"/>
                <a:ext cx="19"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12" name="Rectangle 99"/>
              <p:cNvSpPr>
                <a:spLocks noChangeArrowheads="1"/>
              </p:cNvSpPr>
              <p:nvPr/>
            </p:nvSpPr>
            <p:spPr bwMode="auto">
              <a:xfrm>
                <a:off x="4529" y="2826"/>
                <a:ext cx="19"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13" name="Line 100"/>
              <p:cNvSpPr>
                <a:spLocks noChangeShapeType="1"/>
              </p:cNvSpPr>
              <p:nvPr/>
            </p:nvSpPr>
            <p:spPr bwMode="auto">
              <a:xfrm>
                <a:off x="4529" y="2832"/>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14" name="Rectangle 101"/>
              <p:cNvSpPr>
                <a:spLocks noChangeArrowheads="1"/>
              </p:cNvSpPr>
              <p:nvPr/>
            </p:nvSpPr>
            <p:spPr bwMode="auto">
              <a:xfrm>
                <a:off x="4529" y="2832"/>
                <a:ext cx="13"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15" name="Line 102"/>
              <p:cNvSpPr>
                <a:spLocks noChangeShapeType="1"/>
              </p:cNvSpPr>
              <p:nvPr/>
            </p:nvSpPr>
            <p:spPr bwMode="auto">
              <a:xfrm>
                <a:off x="4529" y="2838"/>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16" name="Rectangle 103"/>
              <p:cNvSpPr>
                <a:spLocks noChangeArrowheads="1"/>
              </p:cNvSpPr>
              <p:nvPr/>
            </p:nvSpPr>
            <p:spPr bwMode="auto">
              <a:xfrm>
                <a:off x="4529" y="2838"/>
                <a:ext cx="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17" name="Rectangle 104"/>
              <p:cNvSpPr>
                <a:spLocks noChangeArrowheads="1"/>
              </p:cNvSpPr>
              <p:nvPr/>
            </p:nvSpPr>
            <p:spPr bwMode="auto">
              <a:xfrm>
                <a:off x="1026" y="2928"/>
                <a:ext cx="4031" cy="126"/>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18" name="Line 105"/>
              <p:cNvSpPr>
                <a:spLocks noChangeShapeType="1"/>
              </p:cNvSpPr>
              <p:nvPr/>
            </p:nvSpPr>
            <p:spPr bwMode="auto">
              <a:xfrm>
                <a:off x="4529" y="2934"/>
                <a:ext cx="32"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19" name="Rectangle 106"/>
              <p:cNvSpPr>
                <a:spLocks noChangeArrowheads="1"/>
              </p:cNvSpPr>
              <p:nvPr/>
            </p:nvSpPr>
            <p:spPr bwMode="auto">
              <a:xfrm>
                <a:off x="4529" y="2934"/>
                <a:ext cx="32"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20" name="Line 107"/>
              <p:cNvSpPr>
                <a:spLocks noChangeShapeType="1"/>
              </p:cNvSpPr>
              <p:nvPr/>
            </p:nvSpPr>
            <p:spPr bwMode="auto">
              <a:xfrm>
                <a:off x="4529" y="2940"/>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21" name="Rectangle 108"/>
              <p:cNvSpPr>
                <a:spLocks noChangeArrowheads="1"/>
              </p:cNvSpPr>
              <p:nvPr/>
            </p:nvSpPr>
            <p:spPr bwMode="auto">
              <a:xfrm>
                <a:off x="4529" y="2940"/>
                <a:ext cx="2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22" name="Line 109"/>
              <p:cNvSpPr>
                <a:spLocks noChangeShapeType="1"/>
              </p:cNvSpPr>
              <p:nvPr/>
            </p:nvSpPr>
            <p:spPr bwMode="auto">
              <a:xfrm>
                <a:off x="4529" y="2946"/>
                <a:ext cx="19"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23" name="Rectangle 110"/>
              <p:cNvSpPr>
                <a:spLocks noChangeArrowheads="1"/>
              </p:cNvSpPr>
              <p:nvPr/>
            </p:nvSpPr>
            <p:spPr bwMode="auto">
              <a:xfrm>
                <a:off x="4529" y="2946"/>
                <a:ext cx="19"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24" name="Line 111"/>
              <p:cNvSpPr>
                <a:spLocks noChangeShapeType="1"/>
              </p:cNvSpPr>
              <p:nvPr/>
            </p:nvSpPr>
            <p:spPr bwMode="auto">
              <a:xfrm>
                <a:off x="4529" y="2952"/>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25" name="Rectangle 112"/>
              <p:cNvSpPr>
                <a:spLocks noChangeArrowheads="1"/>
              </p:cNvSpPr>
              <p:nvPr/>
            </p:nvSpPr>
            <p:spPr bwMode="auto">
              <a:xfrm>
                <a:off x="4529" y="2952"/>
                <a:ext cx="13"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26" name="Line 113"/>
              <p:cNvSpPr>
                <a:spLocks noChangeShapeType="1"/>
              </p:cNvSpPr>
              <p:nvPr/>
            </p:nvSpPr>
            <p:spPr bwMode="auto">
              <a:xfrm>
                <a:off x="4529" y="2958"/>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27" name="Rectangle 114"/>
              <p:cNvSpPr>
                <a:spLocks noChangeArrowheads="1"/>
              </p:cNvSpPr>
              <p:nvPr/>
            </p:nvSpPr>
            <p:spPr bwMode="auto">
              <a:xfrm>
                <a:off x="4529" y="2958"/>
                <a:ext cx="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28" name="Rectangle 115"/>
              <p:cNvSpPr>
                <a:spLocks noChangeArrowheads="1"/>
              </p:cNvSpPr>
              <p:nvPr/>
            </p:nvSpPr>
            <p:spPr bwMode="auto">
              <a:xfrm>
                <a:off x="1026" y="3048"/>
                <a:ext cx="4031" cy="126"/>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29" name="Line 116"/>
              <p:cNvSpPr>
                <a:spLocks noChangeShapeType="1"/>
              </p:cNvSpPr>
              <p:nvPr/>
            </p:nvSpPr>
            <p:spPr bwMode="auto">
              <a:xfrm>
                <a:off x="4529" y="3054"/>
                <a:ext cx="32"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30" name="Rectangle 117"/>
              <p:cNvSpPr>
                <a:spLocks noChangeArrowheads="1"/>
              </p:cNvSpPr>
              <p:nvPr/>
            </p:nvSpPr>
            <p:spPr bwMode="auto">
              <a:xfrm>
                <a:off x="4529" y="3054"/>
                <a:ext cx="32"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31" name="Line 118"/>
              <p:cNvSpPr>
                <a:spLocks noChangeShapeType="1"/>
              </p:cNvSpPr>
              <p:nvPr/>
            </p:nvSpPr>
            <p:spPr bwMode="auto">
              <a:xfrm>
                <a:off x="4529" y="3060"/>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32" name="Rectangle 119"/>
              <p:cNvSpPr>
                <a:spLocks noChangeArrowheads="1"/>
              </p:cNvSpPr>
              <p:nvPr/>
            </p:nvSpPr>
            <p:spPr bwMode="auto">
              <a:xfrm>
                <a:off x="4529" y="3060"/>
                <a:ext cx="2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33" name="Line 120"/>
              <p:cNvSpPr>
                <a:spLocks noChangeShapeType="1"/>
              </p:cNvSpPr>
              <p:nvPr/>
            </p:nvSpPr>
            <p:spPr bwMode="auto">
              <a:xfrm>
                <a:off x="4529" y="3066"/>
                <a:ext cx="19"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34" name="Rectangle 121"/>
              <p:cNvSpPr>
                <a:spLocks noChangeArrowheads="1"/>
              </p:cNvSpPr>
              <p:nvPr/>
            </p:nvSpPr>
            <p:spPr bwMode="auto">
              <a:xfrm>
                <a:off x="4529" y="3066"/>
                <a:ext cx="19"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35" name="Line 122"/>
              <p:cNvSpPr>
                <a:spLocks noChangeShapeType="1"/>
              </p:cNvSpPr>
              <p:nvPr/>
            </p:nvSpPr>
            <p:spPr bwMode="auto">
              <a:xfrm>
                <a:off x="4529" y="3072"/>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36" name="Rectangle 123"/>
              <p:cNvSpPr>
                <a:spLocks noChangeArrowheads="1"/>
              </p:cNvSpPr>
              <p:nvPr/>
            </p:nvSpPr>
            <p:spPr bwMode="auto">
              <a:xfrm>
                <a:off x="4529" y="3072"/>
                <a:ext cx="13"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37" name="Line 124"/>
              <p:cNvSpPr>
                <a:spLocks noChangeShapeType="1"/>
              </p:cNvSpPr>
              <p:nvPr/>
            </p:nvSpPr>
            <p:spPr bwMode="auto">
              <a:xfrm>
                <a:off x="4529" y="3078"/>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38" name="Rectangle 125"/>
              <p:cNvSpPr>
                <a:spLocks noChangeArrowheads="1"/>
              </p:cNvSpPr>
              <p:nvPr/>
            </p:nvSpPr>
            <p:spPr bwMode="auto">
              <a:xfrm>
                <a:off x="4529" y="3078"/>
                <a:ext cx="6" cy="6"/>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39" name="Rectangle 126"/>
              <p:cNvSpPr>
                <a:spLocks noChangeArrowheads="1"/>
              </p:cNvSpPr>
              <p:nvPr/>
            </p:nvSpPr>
            <p:spPr bwMode="auto">
              <a:xfrm>
                <a:off x="1026" y="3168"/>
                <a:ext cx="4031" cy="126"/>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40" name="Rectangle 127"/>
              <p:cNvSpPr>
                <a:spLocks noChangeArrowheads="1"/>
              </p:cNvSpPr>
              <p:nvPr/>
            </p:nvSpPr>
            <p:spPr bwMode="auto">
              <a:xfrm>
                <a:off x="3629" y="3288"/>
                <a:ext cx="1428" cy="12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41" name="Rectangle 128"/>
              <p:cNvSpPr>
                <a:spLocks noChangeArrowheads="1"/>
              </p:cNvSpPr>
              <p:nvPr/>
            </p:nvSpPr>
            <p:spPr bwMode="auto">
              <a:xfrm>
                <a:off x="1046" y="1860"/>
                <a:ext cx="39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42" name="Rectangle 129"/>
              <p:cNvSpPr>
                <a:spLocks noChangeArrowheads="1"/>
              </p:cNvSpPr>
              <p:nvPr/>
            </p:nvSpPr>
            <p:spPr bwMode="auto">
              <a:xfrm>
                <a:off x="1835" y="1860"/>
                <a:ext cx="424"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43" name="Rectangle 130"/>
              <p:cNvSpPr>
                <a:spLocks noChangeArrowheads="1"/>
              </p:cNvSpPr>
              <p:nvPr/>
            </p:nvSpPr>
            <p:spPr bwMode="auto">
              <a:xfrm>
                <a:off x="2187" y="186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44" name="Rectangle 131"/>
              <p:cNvSpPr>
                <a:spLocks noChangeArrowheads="1"/>
              </p:cNvSpPr>
              <p:nvPr/>
            </p:nvSpPr>
            <p:spPr bwMode="auto">
              <a:xfrm>
                <a:off x="2813" y="1860"/>
                <a:ext cx="15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45" name="Rectangle 132"/>
              <p:cNvSpPr>
                <a:spLocks noChangeArrowheads="1"/>
              </p:cNvSpPr>
              <p:nvPr/>
            </p:nvSpPr>
            <p:spPr bwMode="auto">
              <a:xfrm>
                <a:off x="3479" y="1860"/>
                <a:ext cx="209"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46" name="Rectangle 133"/>
              <p:cNvSpPr>
                <a:spLocks noChangeArrowheads="1"/>
              </p:cNvSpPr>
              <p:nvPr/>
            </p:nvSpPr>
            <p:spPr bwMode="auto">
              <a:xfrm>
                <a:off x="3700" y="1872"/>
                <a:ext cx="30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Times New Roman" pitchFamily="18" charset="0"/>
                    <a:cs typeface="Arial" pitchFamily="34" charset="0"/>
                  </a:rPr>
                  <a:t>250,0000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47" name="Rectangle 134"/>
              <p:cNvSpPr>
                <a:spLocks noChangeArrowheads="1"/>
              </p:cNvSpPr>
              <p:nvPr/>
            </p:nvSpPr>
            <p:spPr bwMode="auto">
              <a:xfrm>
                <a:off x="4274" y="1872"/>
                <a:ext cx="12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13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48" name="Rectangle 135"/>
              <p:cNvSpPr>
                <a:spLocks noChangeArrowheads="1"/>
              </p:cNvSpPr>
              <p:nvPr/>
            </p:nvSpPr>
            <p:spPr bwMode="auto">
              <a:xfrm>
                <a:off x="4770" y="1872"/>
                <a:ext cx="7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49" name="Rectangle 136"/>
              <p:cNvSpPr>
                <a:spLocks noChangeArrowheads="1"/>
              </p:cNvSpPr>
              <p:nvPr/>
            </p:nvSpPr>
            <p:spPr bwMode="auto">
              <a:xfrm>
                <a:off x="1046" y="1980"/>
                <a:ext cx="39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50" name="Rectangle 137"/>
              <p:cNvSpPr>
                <a:spLocks noChangeArrowheads="1"/>
              </p:cNvSpPr>
              <p:nvPr/>
            </p:nvSpPr>
            <p:spPr bwMode="auto">
              <a:xfrm>
                <a:off x="1835" y="1980"/>
                <a:ext cx="424"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51" name="Rectangle 138"/>
              <p:cNvSpPr>
                <a:spLocks noChangeArrowheads="1"/>
              </p:cNvSpPr>
              <p:nvPr/>
            </p:nvSpPr>
            <p:spPr bwMode="auto">
              <a:xfrm>
                <a:off x="2187" y="198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52" name="Rectangle 139"/>
              <p:cNvSpPr>
                <a:spLocks noChangeArrowheads="1"/>
              </p:cNvSpPr>
              <p:nvPr/>
            </p:nvSpPr>
            <p:spPr bwMode="auto">
              <a:xfrm>
                <a:off x="2813" y="1980"/>
                <a:ext cx="15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53" name="Rectangle 140"/>
              <p:cNvSpPr>
                <a:spLocks noChangeArrowheads="1"/>
              </p:cNvSpPr>
              <p:nvPr/>
            </p:nvSpPr>
            <p:spPr bwMode="auto">
              <a:xfrm>
                <a:off x="3479" y="1980"/>
                <a:ext cx="209"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54" name="Rectangle 141"/>
              <p:cNvSpPr>
                <a:spLocks noChangeArrowheads="1"/>
              </p:cNvSpPr>
              <p:nvPr/>
            </p:nvSpPr>
            <p:spPr bwMode="auto">
              <a:xfrm>
                <a:off x="3726" y="1992"/>
                <a:ext cx="26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Times New Roman" pitchFamily="18" charset="0"/>
                    <a:cs typeface="Arial" pitchFamily="34" charset="0"/>
                  </a:rPr>
                  <a:t>80,0000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55" name="Rectangle 142"/>
              <p:cNvSpPr>
                <a:spLocks noChangeArrowheads="1"/>
              </p:cNvSpPr>
              <p:nvPr/>
            </p:nvSpPr>
            <p:spPr bwMode="auto">
              <a:xfrm>
                <a:off x="4274" y="1992"/>
                <a:ext cx="12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15</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56" name="Rectangle 143"/>
              <p:cNvSpPr>
                <a:spLocks noChangeArrowheads="1"/>
              </p:cNvSpPr>
              <p:nvPr/>
            </p:nvSpPr>
            <p:spPr bwMode="auto">
              <a:xfrm>
                <a:off x="4770" y="1992"/>
                <a:ext cx="7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57" name="Rectangle 144"/>
              <p:cNvSpPr>
                <a:spLocks noChangeArrowheads="1"/>
              </p:cNvSpPr>
              <p:nvPr/>
            </p:nvSpPr>
            <p:spPr bwMode="auto">
              <a:xfrm>
                <a:off x="1046" y="2100"/>
                <a:ext cx="39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58" name="Rectangle 145"/>
              <p:cNvSpPr>
                <a:spLocks noChangeArrowheads="1"/>
              </p:cNvSpPr>
              <p:nvPr/>
            </p:nvSpPr>
            <p:spPr bwMode="auto">
              <a:xfrm>
                <a:off x="1835" y="2100"/>
                <a:ext cx="424"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59" name="Rectangle 146"/>
              <p:cNvSpPr>
                <a:spLocks noChangeArrowheads="1"/>
              </p:cNvSpPr>
              <p:nvPr/>
            </p:nvSpPr>
            <p:spPr bwMode="auto">
              <a:xfrm>
                <a:off x="2187" y="210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60" name="Rectangle 147"/>
              <p:cNvSpPr>
                <a:spLocks noChangeArrowheads="1"/>
              </p:cNvSpPr>
              <p:nvPr/>
            </p:nvSpPr>
            <p:spPr bwMode="auto">
              <a:xfrm>
                <a:off x="2813" y="2100"/>
                <a:ext cx="15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61" name="Rectangle 148"/>
              <p:cNvSpPr>
                <a:spLocks noChangeArrowheads="1"/>
              </p:cNvSpPr>
              <p:nvPr/>
            </p:nvSpPr>
            <p:spPr bwMode="auto">
              <a:xfrm>
                <a:off x="3479" y="2100"/>
                <a:ext cx="209"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62" name="Rectangle 149"/>
              <p:cNvSpPr>
                <a:spLocks noChangeArrowheads="1"/>
              </p:cNvSpPr>
              <p:nvPr/>
            </p:nvSpPr>
            <p:spPr bwMode="auto">
              <a:xfrm>
                <a:off x="3746" y="2112"/>
                <a:ext cx="22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Times New Roman" pitchFamily="18"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63" name="Rectangle 150"/>
              <p:cNvSpPr>
                <a:spLocks noChangeArrowheads="1"/>
              </p:cNvSpPr>
              <p:nvPr/>
            </p:nvSpPr>
            <p:spPr bwMode="auto">
              <a:xfrm>
                <a:off x="4274" y="2112"/>
                <a:ext cx="12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15</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64" name="Rectangle 151"/>
              <p:cNvSpPr>
                <a:spLocks noChangeArrowheads="1"/>
              </p:cNvSpPr>
              <p:nvPr/>
            </p:nvSpPr>
            <p:spPr bwMode="auto">
              <a:xfrm>
                <a:off x="4770" y="2112"/>
                <a:ext cx="7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2</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65" name="Rectangle 152"/>
              <p:cNvSpPr>
                <a:spLocks noChangeArrowheads="1"/>
              </p:cNvSpPr>
              <p:nvPr/>
            </p:nvSpPr>
            <p:spPr bwMode="auto">
              <a:xfrm>
                <a:off x="1046" y="2220"/>
                <a:ext cx="39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66" name="Rectangle 153"/>
              <p:cNvSpPr>
                <a:spLocks noChangeArrowheads="1"/>
              </p:cNvSpPr>
              <p:nvPr/>
            </p:nvSpPr>
            <p:spPr bwMode="auto">
              <a:xfrm>
                <a:off x="1835" y="2220"/>
                <a:ext cx="424"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67" name="Rectangle 154"/>
              <p:cNvSpPr>
                <a:spLocks noChangeArrowheads="1"/>
              </p:cNvSpPr>
              <p:nvPr/>
            </p:nvSpPr>
            <p:spPr bwMode="auto">
              <a:xfrm>
                <a:off x="2187" y="222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68" name="Rectangle 155"/>
              <p:cNvSpPr>
                <a:spLocks noChangeArrowheads="1"/>
              </p:cNvSpPr>
              <p:nvPr/>
            </p:nvSpPr>
            <p:spPr bwMode="auto">
              <a:xfrm>
                <a:off x="2813" y="2220"/>
                <a:ext cx="15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69" name="Rectangle 156"/>
              <p:cNvSpPr>
                <a:spLocks noChangeArrowheads="1"/>
              </p:cNvSpPr>
              <p:nvPr/>
            </p:nvSpPr>
            <p:spPr bwMode="auto">
              <a:xfrm>
                <a:off x="3479" y="2220"/>
                <a:ext cx="209"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70" name="Rectangle 157"/>
              <p:cNvSpPr>
                <a:spLocks noChangeArrowheads="1"/>
              </p:cNvSpPr>
              <p:nvPr/>
            </p:nvSpPr>
            <p:spPr bwMode="auto">
              <a:xfrm>
                <a:off x="3700" y="2232"/>
                <a:ext cx="30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Times New Roman" pitchFamily="18" charset="0"/>
                    <a:cs typeface="Arial" pitchFamily="34" charset="0"/>
                  </a:rPr>
                  <a:t>700,0000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71" name="Rectangle 158"/>
              <p:cNvSpPr>
                <a:spLocks noChangeArrowheads="1"/>
              </p:cNvSpPr>
              <p:nvPr/>
            </p:nvSpPr>
            <p:spPr bwMode="auto">
              <a:xfrm>
                <a:off x="4274" y="2232"/>
                <a:ext cx="12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18</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72" name="Rectangle 159"/>
              <p:cNvSpPr>
                <a:spLocks noChangeArrowheads="1"/>
              </p:cNvSpPr>
              <p:nvPr/>
            </p:nvSpPr>
            <p:spPr bwMode="auto">
              <a:xfrm>
                <a:off x="4770" y="2232"/>
                <a:ext cx="7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73" name="Rectangle 160"/>
              <p:cNvSpPr>
                <a:spLocks noChangeArrowheads="1"/>
              </p:cNvSpPr>
              <p:nvPr/>
            </p:nvSpPr>
            <p:spPr bwMode="auto">
              <a:xfrm>
                <a:off x="1046" y="2340"/>
                <a:ext cx="39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74" name="Rectangle 161"/>
              <p:cNvSpPr>
                <a:spLocks noChangeArrowheads="1"/>
              </p:cNvSpPr>
              <p:nvPr/>
            </p:nvSpPr>
            <p:spPr bwMode="auto">
              <a:xfrm>
                <a:off x="1835" y="2340"/>
                <a:ext cx="424"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75" name="Rectangle 162"/>
              <p:cNvSpPr>
                <a:spLocks noChangeArrowheads="1"/>
              </p:cNvSpPr>
              <p:nvPr/>
            </p:nvSpPr>
            <p:spPr bwMode="auto">
              <a:xfrm>
                <a:off x="2187" y="234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76" name="Rectangle 163"/>
              <p:cNvSpPr>
                <a:spLocks noChangeArrowheads="1"/>
              </p:cNvSpPr>
              <p:nvPr/>
            </p:nvSpPr>
            <p:spPr bwMode="auto">
              <a:xfrm>
                <a:off x="2813" y="2340"/>
                <a:ext cx="15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77" name="Rectangle 164"/>
              <p:cNvSpPr>
                <a:spLocks noChangeArrowheads="1"/>
              </p:cNvSpPr>
              <p:nvPr/>
            </p:nvSpPr>
            <p:spPr bwMode="auto">
              <a:xfrm>
                <a:off x="3479" y="2340"/>
                <a:ext cx="209"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78" name="Rectangle 165"/>
              <p:cNvSpPr>
                <a:spLocks noChangeArrowheads="1"/>
              </p:cNvSpPr>
              <p:nvPr/>
            </p:nvSpPr>
            <p:spPr bwMode="auto">
              <a:xfrm>
                <a:off x="3746" y="2352"/>
                <a:ext cx="22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Times New Roman" pitchFamily="18"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79" name="Rectangle 166"/>
              <p:cNvSpPr>
                <a:spLocks noChangeArrowheads="1"/>
              </p:cNvSpPr>
              <p:nvPr/>
            </p:nvSpPr>
            <p:spPr bwMode="auto">
              <a:xfrm>
                <a:off x="4274" y="2352"/>
                <a:ext cx="12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18</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80" name="Rectangle 167"/>
              <p:cNvSpPr>
                <a:spLocks noChangeArrowheads="1"/>
              </p:cNvSpPr>
              <p:nvPr/>
            </p:nvSpPr>
            <p:spPr bwMode="auto">
              <a:xfrm>
                <a:off x="4770" y="2352"/>
                <a:ext cx="7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2</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81" name="Rectangle 168"/>
              <p:cNvSpPr>
                <a:spLocks noChangeArrowheads="1"/>
              </p:cNvSpPr>
              <p:nvPr/>
            </p:nvSpPr>
            <p:spPr bwMode="auto">
              <a:xfrm>
                <a:off x="1046" y="2460"/>
                <a:ext cx="39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82" name="Rectangle 169"/>
              <p:cNvSpPr>
                <a:spLocks noChangeArrowheads="1"/>
              </p:cNvSpPr>
              <p:nvPr/>
            </p:nvSpPr>
            <p:spPr bwMode="auto">
              <a:xfrm>
                <a:off x="1835" y="2460"/>
                <a:ext cx="424"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83" name="Rectangle 170"/>
              <p:cNvSpPr>
                <a:spLocks noChangeArrowheads="1"/>
              </p:cNvSpPr>
              <p:nvPr/>
            </p:nvSpPr>
            <p:spPr bwMode="auto">
              <a:xfrm>
                <a:off x="2187" y="246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84" name="Rectangle 171"/>
              <p:cNvSpPr>
                <a:spLocks noChangeArrowheads="1"/>
              </p:cNvSpPr>
              <p:nvPr/>
            </p:nvSpPr>
            <p:spPr bwMode="auto">
              <a:xfrm>
                <a:off x="2813" y="2460"/>
                <a:ext cx="15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85" name="Rectangle 172"/>
              <p:cNvSpPr>
                <a:spLocks noChangeArrowheads="1"/>
              </p:cNvSpPr>
              <p:nvPr/>
            </p:nvSpPr>
            <p:spPr bwMode="auto">
              <a:xfrm>
                <a:off x="3479" y="2460"/>
                <a:ext cx="209"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86" name="Rectangle 173"/>
              <p:cNvSpPr>
                <a:spLocks noChangeArrowheads="1"/>
              </p:cNvSpPr>
              <p:nvPr/>
            </p:nvSpPr>
            <p:spPr bwMode="auto">
              <a:xfrm>
                <a:off x="3746" y="2472"/>
                <a:ext cx="22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Times New Roman" pitchFamily="18"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87" name="Rectangle 174"/>
              <p:cNvSpPr>
                <a:spLocks noChangeArrowheads="1"/>
              </p:cNvSpPr>
              <p:nvPr/>
            </p:nvSpPr>
            <p:spPr bwMode="auto">
              <a:xfrm>
                <a:off x="4274" y="2472"/>
                <a:ext cx="12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16</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88" name="Rectangle 175"/>
              <p:cNvSpPr>
                <a:spLocks noChangeArrowheads="1"/>
              </p:cNvSpPr>
              <p:nvPr/>
            </p:nvSpPr>
            <p:spPr bwMode="auto">
              <a:xfrm>
                <a:off x="4770" y="2472"/>
                <a:ext cx="7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89" name="Rectangle 176"/>
              <p:cNvSpPr>
                <a:spLocks noChangeArrowheads="1"/>
              </p:cNvSpPr>
              <p:nvPr/>
            </p:nvSpPr>
            <p:spPr bwMode="auto">
              <a:xfrm>
                <a:off x="1046" y="2580"/>
                <a:ext cx="39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90" name="Rectangle 177"/>
              <p:cNvSpPr>
                <a:spLocks noChangeArrowheads="1"/>
              </p:cNvSpPr>
              <p:nvPr/>
            </p:nvSpPr>
            <p:spPr bwMode="auto">
              <a:xfrm>
                <a:off x="1835" y="2580"/>
                <a:ext cx="424"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91" name="Rectangle 178"/>
              <p:cNvSpPr>
                <a:spLocks noChangeArrowheads="1"/>
              </p:cNvSpPr>
              <p:nvPr/>
            </p:nvSpPr>
            <p:spPr bwMode="auto">
              <a:xfrm>
                <a:off x="2187" y="258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92" name="Rectangle 179"/>
              <p:cNvSpPr>
                <a:spLocks noChangeArrowheads="1"/>
              </p:cNvSpPr>
              <p:nvPr/>
            </p:nvSpPr>
            <p:spPr bwMode="auto">
              <a:xfrm>
                <a:off x="2813" y="2580"/>
                <a:ext cx="15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93" name="Rectangle 180"/>
              <p:cNvSpPr>
                <a:spLocks noChangeArrowheads="1"/>
              </p:cNvSpPr>
              <p:nvPr/>
            </p:nvSpPr>
            <p:spPr bwMode="auto">
              <a:xfrm>
                <a:off x="3479" y="2580"/>
                <a:ext cx="209"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94" name="Rectangle 181"/>
              <p:cNvSpPr>
                <a:spLocks noChangeArrowheads="1"/>
              </p:cNvSpPr>
              <p:nvPr/>
            </p:nvSpPr>
            <p:spPr bwMode="auto">
              <a:xfrm>
                <a:off x="3746" y="2592"/>
                <a:ext cx="22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Times New Roman" pitchFamily="18"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95" name="Rectangle 182"/>
              <p:cNvSpPr>
                <a:spLocks noChangeArrowheads="1"/>
              </p:cNvSpPr>
              <p:nvPr/>
            </p:nvSpPr>
            <p:spPr bwMode="auto">
              <a:xfrm>
                <a:off x="4274" y="2592"/>
                <a:ext cx="12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17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96" name="Rectangle 183"/>
              <p:cNvSpPr>
                <a:spLocks noChangeArrowheads="1"/>
              </p:cNvSpPr>
              <p:nvPr/>
            </p:nvSpPr>
            <p:spPr bwMode="auto">
              <a:xfrm>
                <a:off x="4770" y="2592"/>
                <a:ext cx="7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97" name="Rectangle 184"/>
              <p:cNvSpPr>
                <a:spLocks noChangeArrowheads="1"/>
              </p:cNvSpPr>
              <p:nvPr/>
            </p:nvSpPr>
            <p:spPr bwMode="auto">
              <a:xfrm>
                <a:off x="1046" y="2700"/>
                <a:ext cx="39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98" name="Rectangle 185"/>
              <p:cNvSpPr>
                <a:spLocks noChangeArrowheads="1"/>
              </p:cNvSpPr>
              <p:nvPr/>
            </p:nvSpPr>
            <p:spPr bwMode="auto">
              <a:xfrm>
                <a:off x="1835" y="2700"/>
                <a:ext cx="424"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599" name="Rectangle 186"/>
              <p:cNvSpPr>
                <a:spLocks noChangeArrowheads="1"/>
              </p:cNvSpPr>
              <p:nvPr/>
            </p:nvSpPr>
            <p:spPr bwMode="auto">
              <a:xfrm>
                <a:off x="2187" y="270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600" name="Rectangle 187"/>
              <p:cNvSpPr>
                <a:spLocks noChangeArrowheads="1"/>
              </p:cNvSpPr>
              <p:nvPr/>
            </p:nvSpPr>
            <p:spPr bwMode="auto">
              <a:xfrm>
                <a:off x="2813" y="2700"/>
                <a:ext cx="15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601" name="Rectangle 188"/>
              <p:cNvSpPr>
                <a:spLocks noChangeArrowheads="1"/>
              </p:cNvSpPr>
              <p:nvPr/>
            </p:nvSpPr>
            <p:spPr bwMode="auto">
              <a:xfrm>
                <a:off x="3479" y="2700"/>
                <a:ext cx="209"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602" name="Rectangle 189"/>
              <p:cNvSpPr>
                <a:spLocks noChangeArrowheads="1"/>
              </p:cNvSpPr>
              <p:nvPr/>
            </p:nvSpPr>
            <p:spPr bwMode="auto">
              <a:xfrm>
                <a:off x="3746" y="2712"/>
                <a:ext cx="22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Times New Roman" pitchFamily="18"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603" name="Rectangle 190"/>
              <p:cNvSpPr>
                <a:spLocks noChangeArrowheads="1"/>
              </p:cNvSpPr>
              <p:nvPr/>
            </p:nvSpPr>
            <p:spPr bwMode="auto">
              <a:xfrm>
                <a:off x="4274" y="2712"/>
                <a:ext cx="12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19</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604" name="Rectangle 191"/>
              <p:cNvSpPr>
                <a:spLocks noChangeArrowheads="1"/>
              </p:cNvSpPr>
              <p:nvPr/>
            </p:nvSpPr>
            <p:spPr bwMode="auto">
              <a:xfrm>
                <a:off x="4770" y="2712"/>
                <a:ext cx="7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2</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605" name="Rectangle 192"/>
              <p:cNvSpPr>
                <a:spLocks noChangeArrowheads="1"/>
              </p:cNvSpPr>
              <p:nvPr/>
            </p:nvSpPr>
            <p:spPr bwMode="auto">
              <a:xfrm>
                <a:off x="1046" y="2820"/>
                <a:ext cx="39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606" name="Rectangle 193"/>
              <p:cNvSpPr>
                <a:spLocks noChangeArrowheads="1"/>
              </p:cNvSpPr>
              <p:nvPr/>
            </p:nvSpPr>
            <p:spPr bwMode="auto">
              <a:xfrm>
                <a:off x="1835" y="2820"/>
                <a:ext cx="424"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607" name="Rectangle 194"/>
              <p:cNvSpPr>
                <a:spLocks noChangeArrowheads="1"/>
              </p:cNvSpPr>
              <p:nvPr/>
            </p:nvSpPr>
            <p:spPr bwMode="auto">
              <a:xfrm>
                <a:off x="2187" y="282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608" name="Rectangle 195"/>
              <p:cNvSpPr>
                <a:spLocks noChangeArrowheads="1"/>
              </p:cNvSpPr>
              <p:nvPr/>
            </p:nvSpPr>
            <p:spPr bwMode="auto">
              <a:xfrm>
                <a:off x="2813" y="2820"/>
                <a:ext cx="15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609" name="Rectangle 196"/>
              <p:cNvSpPr>
                <a:spLocks noChangeArrowheads="1"/>
              </p:cNvSpPr>
              <p:nvPr/>
            </p:nvSpPr>
            <p:spPr bwMode="auto">
              <a:xfrm>
                <a:off x="3479" y="2820"/>
                <a:ext cx="209"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610" name="Rectangle 197"/>
              <p:cNvSpPr>
                <a:spLocks noChangeArrowheads="1"/>
              </p:cNvSpPr>
              <p:nvPr/>
            </p:nvSpPr>
            <p:spPr bwMode="auto">
              <a:xfrm>
                <a:off x="3746" y="2832"/>
                <a:ext cx="22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Times New Roman" pitchFamily="18"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611" name="Rectangle 198"/>
              <p:cNvSpPr>
                <a:spLocks noChangeArrowheads="1"/>
              </p:cNvSpPr>
              <p:nvPr/>
            </p:nvSpPr>
            <p:spPr bwMode="auto">
              <a:xfrm>
                <a:off x="4274" y="2832"/>
                <a:ext cx="12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20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612" name="Rectangle 199"/>
              <p:cNvSpPr>
                <a:spLocks noChangeArrowheads="1"/>
              </p:cNvSpPr>
              <p:nvPr/>
            </p:nvSpPr>
            <p:spPr bwMode="auto">
              <a:xfrm>
                <a:off x="4770" y="2832"/>
                <a:ext cx="7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613" name="Rectangle 200"/>
              <p:cNvSpPr>
                <a:spLocks noChangeArrowheads="1"/>
              </p:cNvSpPr>
              <p:nvPr/>
            </p:nvSpPr>
            <p:spPr bwMode="auto">
              <a:xfrm>
                <a:off x="1046" y="2940"/>
                <a:ext cx="39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614" name="Rectangle 201"/>
              <p:cNvSpPr>
                <a:spLocks noChangeArrowheads="1"/>
              </p:cNvSpPr>
              <p:nvPr/>
            </p:nvSpPr>
            <p:spPr bwMode="auto">
              <a:xfrm>
                <a:off x="1835" y="2940"/>
                <a:ext cx="424"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615" name="Rectangle 202"/>
              <p:cNvSpPr>
                <a:spLocks noChangeArrowheads="1"/>
              </p:cNvSpPr>
              <p:nvPr/>
            </p:nvSpPr>
            <p:spPr bwMode="auto">
              <a:xfrm>
                <a:off x="2187" y="294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616" name="Rectangle 203"/>
              <p:cNvSpPr>
                <a:spLocks noChangeArrowheads="1"/>
              </p:cNvSpPr>
              <p:nvPr/>
            </p:nvSpPr>
            <p:spPr bwMode="auto">
              <a:xfrm>
                <a:off x="2813" y="2940"/>
                <a:ext cx="15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617" name="Rectangle 204"/>
              <p:cNvSpPr>
                <a:spLocks noChangeArrowheads="1"/>
              </p:cNvSpPr>
              <p:nvPr/>
            </p:nvSpPr>
            <p:spPr bwMode="auto">
              <a:xfrm>
                <a:off x="3479" y="2940"/>
                <a:ext cx="209"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6" name="Rectangle 206"/>
            <p:cNvSpPr>
              <a:spLocks noChangeArrowheads="1"/>
            </p:cNvSpPr>
            <p:nvPr/>
          </p:nvSpPr>
          <p:spPr bwMode="auto">
            <a:xfrm>
              <a:off x="3700" y="2952"/>
              <a:ext cx="30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Times New Roman" pitchFamily="18" charset="0"/>
                  <a:cs typeface="Arial" pitchFamily="34" charset="0"/>
                </a:rPr>
                <a:t>480,0000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207"/>
            <p:cNvSpPr>
              <a:spLocks noChangeArrowheads="1"/>
            </p:cNvSpPr>
            <p:nvPr/>
          </p:nvSpPr>
          <p:spPr bwMode="auto">
            <a:xfrm>
              <a:off x="4274" y="2952"/>
              <a:ext cx="12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21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208"/>
            <p:cNvSpPr>
              <a:spLocks noChangeArrowheads="1"/>
            </p:cNvSpPr>
            <p:nvPr/>
          </p:nvSpPr>
          <p:spPr bwMode="auto">
            <a:xfrm>
              <a:off x="4770" y="2952"/>
              <a:ext cx="7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209"/>
            <p:cNvSpPr>
              <a:spLocks noChangeArrowheads="1"/>
            </p:cNvSpPr>
            <p:nvPr/>
          </p:nvSpPr>
          <p:spPr bwMode="auto">
            <a:xfrm>
              <a:off x="1046" y="3060"/>
              <a:ext cx="39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210"/>
            <p:cNvSpPr>
              <a:spLocks noChangeArrowheads="1"/>
            </p:cNvSpPr>
            <p:nvPr/>
          </p:nvSpPr>
          <p:spPr bwMode="auto">
            <a:xfrm>
              <a:off x="1835" y="3060"/>
              <a:ext cx="424"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Rectangle 211"/>
            <p:cNvSpPr>
              <a:spLocks noChangeArrowheads="1"/>
            </p:cNvSpPr>
            <p:nvPr/>
          </p:nvSpPr>
          <p:spPr bwMode="auto">
            <a:xfrm>
              <a:off x="2187" y="306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212"/>
            <p:cNvSpPr>
              <a:spLocks noChangeArrowheads="1"/>
            </p:cNvSpPr>
            <p:nvPr/>
          </p:nvSpPr>
          <p:spPr bwMode="auto">
            <a:xfrm>
              <a:off x="2813" y="3060"/>
              <a:ext cx="15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213"/>
            <p:cNvSpPr>
              <a:spLocks noChangeArrowheads="1"/>
            </p:cNvSpPr>
            <p:nvPr/>
          </p:nvSpPr>
          <p:spPr bwMode="auto">
            <a:xfrm>
              <a:off x="3479" y="3060"/>
              <a:ext cx="209"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Rectangle 214"/>
            <p:cNvSpPr>
              <a:spLocks noChangeArrowheads="1"/>
            </p:cNvSpPr>
            <p:nvPr/>
          </p:nvSpPr>
          <p:spPr bwMode="auto">
            <a:xfrm>
              <a:off x="3746" y="3072"/>
              <a:ext cx="22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Times New Roman" pitchFamily="18" charset="0"/>
                  <a:cs typeface="Arial" pitchFamily="34" charset="0"/>
                </a:rPr>
                <a:t>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Rectangle 215"/>
            <p:cNvSpPr>
              <a:spLocks noChangeArrowheads="1"/>
            </p:cNvSpPr>
            <p:nvPr/>
          </p:nvSpPr>
          <p:spPr bwMode="auto">
            <a:xfrm>
              <a:off x="4274" y="3072"/>
              <a:ext cx="12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21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216"/>
            <p:cNvSpPr>
              <a:spLocks noChangeArrowheads="1"/>
            </p:cNvSpPr>
            <p:nvPr/>
          </p:nvSpPr>
          <p:spPr bwMode="auto">
            <a:xfrm>
              <a:off x="4770" y="3072"/>
              <a:ext cx="7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2</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Rectangle 217"/>
            <p:cNvSpPr>
              <a:spLocks noChangeArrowheads="1"/>
            </p:cNvSpPr>
            <p:nvPr/>
          </p:nvSpPr>
          <p:spPr bwMode="auto">
            <a:xfrm>
              <a:off x="1046" y="3180"/>
              <a:ext cx="39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Rectangle 218"/>
            <p:cNvSpPr>
              <a:spLocks noChangeArrowheads="1"/>
            </p:cNvSpPr>
            <p:nvPr/>
          </p:nvSpPr>
          <p:spPr bwMode="auto">
            <a:xfrm>
              <a:off x="1835" y="3180"/>
              <a:ext cx="424"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1234567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Rectangle 219"/>
            <p:cNvSpPr>
              <a:spLocks noChangeArrowheads="1"/>
            </p:cNvSpPr>
            <p:nvPr/>
          </p:nvSpPr>
          <p:spPr bwMode="auto">
            <a:xfrm>
              <a:off x="2187" y="3180"/>
              <a:ext cx="4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1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Rectangle 220"/>
            <p:cNvSpPr>
              <a:spLocks noChangeArrowheads="1"/>
            </p:cNvSpPr>
            <p:nvPr/>
          </p:nvSpPr>
          <p:spPr bwMode="auto">
            <a:xfrm>
              <a:off x="2813" y="3180"/>
              <a:ext cx="150"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Rectangle 221"/>
            <p:cNvSpPr>
              <a:spLocks noChangeArrowheads="1"/>
            </p:cNvSpPr>
            <p:nvPr/>
          </p:nvSpPr>
          <p:spPr bwMode="auto">
            <a:xfrm>
              <a:off x="3479" y="3180"/>
              <a:ext cx="209"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Rectangle 222"/>
            <p:cNvSpPr>
              <a:spLocks noChangeArrowheads="1"/>
            </p:cNvSpPr>
            <p:nvPr/>
          </p:nvSpPr>
          <p:spPr bwMode="auto">
            <a:xfrm>
              <a:off x="3700" y="3192"/>
              <a:ext cx="30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Times New Roman" pitchFamily="18" charset="0"/>
                  <a:cs typeface="Arial" pitchFamily="34" charset="0"/>
                </a:rPr>
                <a:t>120,0000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Rectangle 223"/>
            <p:cNvSpPr>
              <a:spLocks noChangeArrowheads="1"/>
            </p:cNvSpPr>
            <p:nvPr/>
          </p:nvSpPr>
          <p:spPr bwMode="auto">
            <a:xfrm>
              <a:off x="4274" y="3192"/>
              <a:ext cx="12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21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4" name="Rectangle 224"/>
            <p:cNvSpPr>
              <a:spLocks noChangeArrowheads="1"/>
            </p:cNvSpPr>
            <p:nvPr/>
          </p:nvSpPr>
          <p:spPr bwMode="auto">
            <a:xfrm>
              <a:off x="4679" y="3192"/>
              <a:ext cx="25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Times New Roman" pitchFamily="18" charset="0"/>
                  <a:cs typeface="Arial" pitchFamily="34" charset="0"/>
                </a:rPr>
                <a:t>4-FSS</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Rectangle 225"/>
            <p:cNvSpPr>
              <a:spLocks noChangeArrowheads="1"/>
            </p:cNvSpPr>
            <p:nvPr/>
          </p:nvSpPr>
          <p:spPr bwMode="auto">
            <a:xfrm>
              <a:off x="4157" y="1644"/>
              <a:ext cx="16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Pays</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Rectangle 227"/>
            <p:cNvSpPr>
              <a:spLocks noChangeArrowheads="1"/>
            </p:cNvSpPr>
            <p:nvPr/>
          </p:nvSpPr>
          <p:spPr bwMode="auto">
            <a:xfrm>
              <a:off x="4522" y="1548"/>
              <a:ext cx="528"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Catégorie de client</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Rectangle 229"/>
            <p:cNvSpPr>
              <a:spLocks noChangeArrowheads="1"/>
            </p:cNvSpPr>
            <p:nvPr/>
          </p:nvSpPr>
          <p:spPr bwMode="auto">
            <a:xfrm>
              <a:off x="1033" y="1548"/>
              <a:ext cx="639"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Appellation générique du médicament</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Rectangle 230"/>
            <p:cNvSpPr>
              <a:spLocks noChangeArrowheads="1"/>
            </p:cNvSpPr>
            <p:nvPr/>
          </p:nvSpPr>
          <p:spPr bwMode="auto">
            <a:xfrm>
              <a:off x="1848" y="1644"/>
              <a:ext cx="222"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DIN</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 name="Rectangle 231"/>
            <p:cNvSpPr>
              <a:spLocks noChangeArrowheads="1"/>
            </p:cNvSpPr>
            <p:nvPr/>
          </p:nvSpPr>
          <p:spPr bwMode="auto">
            <a:xfrm>
              <a:off x="2187" y="1588"/>
              <a:ext cx="61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Concentration/</a:t>
              </a:r>
              <a:r>
                <a:rPr kumimoji="0" lang="fr-FR" altLang="fr-FR" sz="1100" b="1" i="0" u="none" strike="noStrike" cap="none" normalizeH="0" dirty="0" smtClean="0">
                  <a:ln>
                    <a:noFill/>
                  </a:ln>
                  <a:solidFill>
                    <a:srgbClr val="000000"/>
                  </a:solidFill>
                  <a:effectLst/>
                  <a:latin typeface="Calibri" pitchFamily="34" charset="0"/>
                  <a:cs typeface="Arial" pitchFamily="34" charset="0"/>
                </a:rPr>
                <a:t> </a:t>
              </a: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unité</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3" name="Rectangle 233"/>
            <p:cNvSpPr>
              <a:spLocks noChangeArrowheads="1"/>
            </p:cNvSpPr>
            <p:nvPr/>
          </p:nvSpPr>
          <p:spPr bwMode="auto">
            <a:xfrm>
              <a:off x="2813" y="1542"/>
              <a:ext cx="379"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rPr>
                <a:t>Form</a:t>
              </a:r>
              <a:r>
                <a:rPr lang="fr-FR" altLang="fr-FR" sz="1100" b="1" dirty="0" smtClean="0">
                  <a:solidFill>
                    <a:srgbClr val="000000"/>
                  </a:solidFill>
                  <a:latin typeface="Calibri" pitchFamily="34" charset="0"/>
                </a:rPr>
                <a:t>e posologique</a:t>
              </a:r>
              <a:endParaRPr kumimoji="0" lang="fr-FR" altLang="fr-FR" sz="1100" b="0" i="0" u="none" strike="noStrike" cap="none" normalizeH="0" baseline="0" dirty="0" smtClean="0">
                <a:ln>
                  <a:noFill/>
                </a:ln>
                <a:solidFill>
                  <a:schemeClr val="tx1"/>
                </a:solidFill>
                <a:effectLst/>
              </a:endParaRPr>
            </a:p>
          </p:txBody>
        </p:sp>
        <p:sp>
          <p:nvSpPr>
            <p:cNvPr id="34" name="Rectangle 234"/>
            <p:cNvSpPr>
              <a:spLocks noChangeArrowheads="1"/>
            </p:cNvSpPr>
            <p:nvPr/>
          </p:nvSpPr>
          <p:spPr bwMode="auto">
            <a:xfrm>
              <a:off x="3218" y="1542"/>
              <a:ext cx="41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Format d’emballage </a:t>
              </a:r>
              <a:endParaRPr kumimoji="0" lang="fr-FR" altLang="fr-FR" sz="1000" b="0" i="0" u="none" strike="noStrike" cap="none" normalizeH="0" baseline="0" dirty="0" smtClean="0">
                <a:ln>
                  <a:noFill/>
                </a:ln>
                <a:solidFill>
                  <a:schemeClr val="tx1"/>
                </a:solidFill>
                <a:effectLst/>
                <a:cs typeface="Arial" pitchFamily="34" charset="0"/>
              </a:endParaRPr>
            </a:p>
          </p:txBody>
        </p:sp>
        <p:sp>
          <p:nvSpPr>
            <p:cNvPr id="37" name="Rectangle 237"/>
            <p:cNvSpPr>
              <a:spLocks noChangeArrowheads="1"/>
            </p:cNvSpPr>
            <p:nvPr/>
          </p:nvSpPr>
          <p:spPr bwMode="auto">
            <a:xfrm>
              <a:off x="3635" y="1588"/>
              <a:ext cx="470"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Prix départ-usine</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8" name="Rectangle 238"/>
            <p:cNvSpPr>
              <a:spLocks noChangeArrowheads="1"/>
            </p:cNvSpPr>
            <p:nvPr/>
          </p:nvSpPr>
          <p:spPr bwMode="auto">
            <a:xfrm>
              <a:off x="1026" y="1542"/>
              <a:ext cx="7"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39" name="Rectangle 239"/>
            <p:cNvSpPr>
              <a:spLocks noChangeArrowheads="1"/>
            </p:cNvSpPr>
            <p:nvPr/>
          </p:nvSpPr>
          <p:spPr bwMode="auto">
            <a:xfrm>
              <a:off x="1672" y="1542"/>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0" name="Rectangle 240"/>
            <p:cNvSpPr>
              <a:spLocks noChangeArrowheads="1"/>
            </p:cNvSpPr>
            <p:nvPr/>
          </p:nvSpPr>
          <p:spPr bwMode="auto">
            <a:xfrm>
              <a:off x="2167" y="1542"/>
              <a:ext cx="7"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 name="Rectangle 241"/>
            <p:cNvSpPr>
              <a:spLocks noChangeArrowheads="1"/>
            </p:cNvSpPr>
            <p:nvPr/>
          </p:nvSpPr>
          <p:spPr bwMode="auto">
            <a:xfrm>
              <a:off x="2794" y="1542"/>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2" name="Rectangle 242"/>
            <p:cNvSpPr>
              <a:spLocks noChangeArrowheads="1"/>
            </p:cNvSpPr>
            <p:nvPr/>
          </p:nvSpPr>
          <p:spPr bwMode="auto">
            <a:xfrm>
              <a:off x="3211" y="1542"/>
              <a:ext cx="7"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3" name="Rectangle 243"/>
            <p:cNvSpPr>
              <a:spLocks noChangeArrowheads="1"/>
            </p:cNvSpPr>
            <p:nvPr/>
          </p:nvSpPr>
          <p:spPr bwMode="auto">
            <a:xfrm>
              <a:off x="3629" y="1542"/>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4" name="Rectangle 244"/>
            <p:cNvSpPr>
              <a:spLocks noChangeArrowheads="1"/>
            </p:cNvSpPr>
            <p:nvPr/>
          </p:nvSpPr>
          <p:spPr bwMode="auto">
            <a:xfrm>
              <a:off x="4105" y="1542"/>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5" name="Rectangle 245"/>
            <p:cNvSpPr>
              <a:spLocks noChangeArrowheads="1"/>
            </p:cNvSpPr>
            <p:nvPr/>
          </p:nvSpPr>
          <p:spPr bwMode="auto">
            <a:xfrm>
              <a:off x="4522" y="1542"/>
              <a:ext cx="7"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6" name="Line 246"/>
            <p:cNvSpPr>
              <a:spLocks noChangeShapeType="1"/>
            </p:cNvSpPr>
            <p:nvPr/>
          </p:nvSpPr>
          <p:spPr bwMode="auto">
            <a:xfrm>
              <a:off x="1033" y="1542"/>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7" name="Rectangle 247"/>
            <p:cNvSpPr>
              <a:spLocks noChangeArrowheads="1"/>
            </p:cNvSpPr>
            <p:nvPr/>
          </p:nvSpPr>
          <p:spPr bwMode="auto">
            <a:xfrm>
              <a:off x="1033" y="1542"/>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8" name="Rectangle 248"/>
            <p:cNvSpPr>
              <a:spLocks noChangeArrowheads="1"/>
            </p:cNvSpPr>
            <p:nvPr/>
          </p:nvSpPr>
          <p:spPr bwMode="auto">
            <a:xfrm>
              <a:off x="5050" y="1542"/>
              <a:ext cx="7"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9" name="Line 249"/>
            <p:cNvSpPr>
              <a:spLocks noChangeShapeType="1"/>
            </p:cNvSpPr>
            <p:nvPr/>
          </p:nvSpPr>
          <p:spPr bwMode="auto">
            <a:xfrm>
              <a:off x="1033" y="1848"/>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dirty="0"/>
            </a:p>
          </p:txBody>
        </p:sp>
        <p:sp>
          <p:nvSpPr>
            <p:cNvPr id="50" name="Rectangle 250"/>
            <p:cNvSpPr>
              <a:spLocks noChangeArrowheads="1"/>
            </p:cNvSpPr>
            <p:nvPr/>
          </p:nvSpPr>
          <p:spPr bwMode="auto">
            <a:xfrm>
              <a:off x="1033" y="1848"/>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1" name="Line 251"/>
            <p:cNvSpPr>
              <a:spLocks noChangeShapeType="1"/>
            </p:cNvSpPr>
            <p:nvPr/>
          </p:nvSpPr>
          <p:spPr bwMode="auto">
            <a:xfrm>
              <a:off x="1033" y="1968"/>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dirty="0"/>
            </a:p>
          </p:txBody>
        </p:sp>
        <p:sp>
          <p:nvSpPr>
            <p:cNvPr id="52" name="Rectangle 252"/>
            <p:cNvSpPr>
              <a:spLocks noChangeArrowheads="1"/>
            </p:cNvSpPr>
            <p:nvPr/>
          </p:nvSpPr>
          <p:spPr bwMode="auto">
            <a:xfrm>
              <a:off x="1033" y="1968"/>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3" name="Line 253"/>
            <p:cNvSpPr>
              <a:spLocks noChangeShapeType="1"/>
            </p:cNvSpPr>
            <p:nvPr/>
          </p:nvSpPr>
          <p:spPr bwMode="auto">
            <a:xfrm>
              <a:off x="1033" y="2088"/>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54" name="Rectangle 254"/>
            <p:cNvSpPr>
              <a:spLocks noChangeArrowheads="1"/>
            </p:cNvSpPr>
            <p:nvPr/>
          </p:nvSpPr>
          <p:spPr bwMode="auto">
            <a:xfrm>
              <a:off x="1033" y="2088"/>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5" name="Line 255"/>
            <p:cNvSpPr>
              <a:spLocks noChangeShapeType="1"/>
            </p:cNvSpPr>
            <p:nvPr/>
          </p:nvSpPr>
          <p:spPr bwMode="auto">
            <a:xfrm>
              <a:off x="1033" y="2208"/>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56" name="Rectangle 256"/>
            <p:cNvSpPr>
              <a:spLocks noChangeArrowheads="1"/>
            </p:cNvSpPr>
            <p:nvPr/>
          </p:nvSpPr>
          <p:spPr bwMode="auto">
            <a:xfrm>
              <a:off x="1033" y="2208"/>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7" name="Line 257"/>
            <p:cNvSpPr>
              <a:spLocks noChangeShapeType="1"/>
            </p:cNvSpPr>
            <p:nvPr/>
          </p:nvSpPr>
          <p:spPr bwMode="auto">
            <a:xfrm>
              <a:off x="1033" y="2328"/>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58" name="Rectangle 258"/>
            <p:cNvSpPr>
              <a:spLocks noChangeArrowheads="1"/>
            </p:cNvSpPr>
            <p:nvPr/>
          </p:nvSpPr>
          <p:spPr bwMode="auto">
            <a:xfrm>
              <a:off x="1033" y="2328"/>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9" name="Line 259"/>
            <p:cNvSpPr>
              <a:spLocks noChangeShapeType="1"/>
            </p:cNvSpPr>
            <p:nvPr/>
          </p:nvSpPr>
          <p:spPr bwMode="auto">
            <a:xfrm>
              <a:off x="1033" y="2448"/>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60" name="Rectangle 260"/>
            <p:cNvSpPr>
              <a:spLocks noChangeArrowheads="1"/>
            </p:cNvSpPr>
            <p:nvPr/>
          </p:nvSpPr>
          <p:spPr bwMode="auto">
            <a:xfrm>
              <a:off x="1033" y="2448"/>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61" name="Line 261"/>
            <p:cNvSpPr>
              <a:spLocks noChangeShapeType="1"/>
            </p:cNvSpPr>
            <p:nvPr/>
          </p:nvSpPr>
          <p:spPr bwMode="auto">
            <a:xfrm>
              <a:off x="1033" y="2568"/>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62" name="Rectangle 262"/>
            <p:cNvSpPr>
              <a:spLocks noChangeArrowheads="1"/>
            </p:cNvSpPr>
            <p:nvPr/>
          </p:nvSpPr>
          <p:spPr bwMode="auto">
            <a:xfrm>
              <a:off x="1033" y="2568"/>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63" name="Line 263"/>
            <p:cNvSpPr>
              <a:spLocks noChangeShapeType="1"/>
            </p:cNvSpPr>
            <p:nvPr/>
          </p:nvSpPr>
          <p:spPr bwMode="auto">
            <a:xfrm>
              <a:off x="1033" y="2688"/>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096" name="Rectangle 264"/>
            <p:cNvSpPr>
              <a:spLocks noChangeArrowheads="1"/>
            </p:cNvSpPr>
            <p:nvPr/>
          </p:nvSpPr>
          <p:spPr bwMode="auto">
            <a:xfrm>
              <a:off x="1033" y="2688"/>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097" name="Line 265"/>
            <p:cNvSpPr>
              <a:spLocks noChangeShapeType="1"/>
            </p:cNvSpPr>
            <p:nvPr/>
          </p:nvSpPr>
          <p:spPr bwMode="auto">
            <a:xfrm>
              <a:off x="1033" y="2808"/>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098" name="Rectangle 266"/>
            <p:cNvSpPr>
              <a:spLocks noChangeArrowheads="1"/>
            </p:cNvSpPr>
            <p:nvPr/>
          </p:nvSpPr>
          <p:spPr bwMode="auto">
            <a:xfrm>
              <a:off x="1033" y="2808"/>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00" name="Line 267"/>
            <p:cNvSpPr>
              <a:spLocks noChangeShapeType="1"/>
            </p:cNvSpPr>
            <p:nvPr/>
          </p:nvSpPr>
          <p:spPr bwMode="auto">
            <a:xfrm>
              <a:off x="1033" y="2928"/>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01" name="Rectangle 268"/>
            <p:cNvSpPr>
              <a:spLocks noChangeArrowheads="1"/>
            </p:cNvSpPr>
            <p:nvPr/>
          </p:nvSpPr>
          <p:spPr bwMode="auto">
            <a:xfrm>
              <a:off x="1033" y="2928"/>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02" name="Line 269"/>
            <p:cNvSpPr>
              <a:spLocks noChangeShapeType="1"/>
            </p:cNvSpPr>
            <p:nvPr/>
          </p:nvSpPr>
          <p:spPr bwMode="auto">
            <a:xfrm>
              <a:off x="1033" y="3048"/>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03" name="Rectangle 270"/>
            <p:cNvSpPr>
              <a:spLocks noChangeArrowheads="1"/>
            </p:cNvSpPr>
            <p:nvPr/>
          </p:nvSpPr>
          <p:spPr bwMode="auto">
            <a:xfrm>
              <a:off x="1033" y="3048"/>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04" name="Line 271"/>
            <p:cNvSpPr>
              <a:spLocks noChangeShapeType="1"/>
            </p:cNvSpPr>
            <p:nvPr/>
          </p:nvSpPr>
          <p:spPr bwMode="auto">
            <a:xfrm>
              <a:off x="1033" y="3168"/>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05" name="Rectangle 272"/>
            <p:cNvSpPr>
              <a:spLocks noChangeArrowheads="1"/>
            </p:cNvSpPr>
            <p:nvPr/>
          </p:nvSpPr>
          <p:spPr bwMode="auto">
            <a:xfrm>
              <a:off x="1033" y="3168"/>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06" name="Line 273"/>
            <p:cNvSpPr>
              <a:spLocks noChangeShapeType="1"/>
            </p:cNvSpPr>
            <p:nvPr/>
          </p:nvSpPr>
          <p:spPr bwMode="auto">
            <a:xfrm>
              <a:off x="1026" y="1542"/>
              <a:ext cx="0" cy="175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07" name="Rectangle 274"/>
            <p:cNvSpPr>
              <a:spLocks noChangeArrowheads="1"/>
            </p:cNvSpPr>
            <p:nvPr/>
          </p:nvSpPr>
          <p:spPr bwMode="auto">
            <a:xfrm>
              <a:off x="1026" y="1542"/>
              <a:ext cx="7" cy="175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08" name="Line 275"/>
            <p:cNvSpPr>
              <a:spLocks noChangeShapeType="1"/>
            </p:cNvSpPr>
            <p:nvPr/>
          </p:nvSpPr>
          <p:spPr bwMode="auto">
            <a:xfrm>
              <a:off x="1672" y="1548"/>
              <a:ext cx="0" cy="174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09" name="Rectangle 276"/>
            <p:cNvSpPr>
              <a:spLocks noChangeArrowheads="1"/>
            </p:cNvSpPr>
            <p:nvPr/>
          </p:nvSpPr>
          <p:spPr bwMode="auto">
            <a:xfrm>
              <a:off x="1672" y="1548"/>
              <a:ext cx="6" cy="174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10" name="Line 277"/>
            <p:cNvSpPr>
              <a:spLocks noChangeShapeType="1"/>
            </p:cNvSpPr>
            <p:nvPr/>
          </p:nvSpPr>
          <p:spPr bwMode="auto">
            <a:xfrm>
              <a:off x="2167" y="1548"/>
              <a:ext cx="0" cy="174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11" name="Rectangle 278"/>
            <p:cNvSpPr>
              <a:spLocks noChangeArrowheads="1"/>
            </p:cNvSpPr>
            <p:nvPr/>
          </p:nvSpPr>
          <p:spPr bwMode="auto">
            <a:xfrm>
              <a:off x="2167" y="1548"/>
              <a:ext cx="7" cy="174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12" name="Line 279"/>
            <p:cNvSpPr>
              <a:spLocks noChangeShapeType="1"/>
            </p:cNvSpPr>
            <p:nvPr/>
          </p:nvSpPr>
          <p:spPr bwMode="auto">
            <a:xfrm>
              <a:off x="2794" y="1548"/>
              <a:ext cx="0" cy="174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13" name="Rectangle 280"/>
            <p:cNvSpPr>
              <a:spLocks noChangeArrowheads="1"/>
            </p:cNvSpPr>
            <p:nvPr/>
          </p:nvSpPr>
          <p:spPr bwMode="auto">
            <a:xfrm>
              <a:off x="2794" y="1548"/>
              <a:ext cx="6" cy="174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14" name="Line 281"/>
            <p:cNvSpPr>
              <a:spLocks noChangeShapeType="1"/>
            </p:cNvSpPr>
            <p:nvPr/>
          </p:nvSpPr>
          <p:spPr bwMode="auto">
            <a:xfrm>
              <a:off x="3211" y="1548"/>
              <a:ext cx="0" cy="174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15" name="Rectangle 282"/>
            <p:cNvSpPr>
              <a:spLocks noChangeArrowheads="1"/>
            </p:cNvSpPr>
            <p:nvPr/>
          </p:nvSpPr>
          <p:spPr bwMode="auto">
            <a:xfrm>
              <a:off x="3211" y="1548"/>
              <a:ext cx="7" cy="174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16" name="Line 283"/>
            <p:cNvSpPr>
              <a:spLocks noChangeShapeType="1"/>
            </p:cNvSpPr>
            <p:nvPr/>
          </p:nvSpPr>
          <p:spPr bwMode="auto">
            <a:xfrm>
              <a:off x="3629" y="1548"/>
              <a:ext cx="0" cy="174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17" name="Rectangle 284"/>
            <p:cNvSpPr>
              <a:spLocks noChangeArrowheads="1"/>
            </p:cNvSpPr>
            <p:nvPr/>
          </p:nvSpPr>
          <p:spPr bwMode="auto">
            <a:xfrm>
              <a:off x="3629" y="1548"/>
              <a:ext cx="6" cy="174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18" name="Line 285"/>
            <p:cNvSpPr>
              <a:spLocks noChangeShapeType="1"/>
            </p:cNvSpPr>
            <p:nvPr/>
          </p:nvSpPr>
          <p:spPr bwMode="auto">
            <a:xfrm>
              <a:off x="4105" y="1548"/>
              <a:ext cx="0" cy="174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19" name="Rectangle 286"/>
            <p:cNvSpPr>
              <a:spLocks noChangeArrowheads="1"/>
            </p:cNvSpPr>
            <p:nvPr/>
          </p:nvSpPr>
          <p:spPr bwMode="auto">
            <a:xfrm>
              <a:off x="4105" y="1548"/>
              <a:ext cx="6" cy="174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20" name="Line 287"/>
            <p:cNvSpPr>
              <a:spLocks noChangeShapeType="1"/>
            </p:cNvSpPr>
            <p:nvPr/>
          </p:nvSpPr>
          <p:spPr bwMode="auto">
            <a:xfrm>
              <a:off x="4522" y="1548"/>
              <a:ext cx="0" cy="174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21" name="Rectangle 288"/>
            <p:cNvSpPr>
              <a:spLocks noChangeArrowheads="1"/>
            </p:cNvSpPr>
            <p:nvPr/>
          </p:nvSpPr>
          <p:spPr bwMode="auto">
            <a:xfrm>
              <a:off x="4522" y="1548"/>
              <a:ext cx="7" cy="174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22" name="Line 289"/>
            <p:cNvSpPr>
              <a:spLocks noChangeShapeType="1"/>
            </p:cNvSpPr>
            <p:nvPr/>
          </p:nvSpPr>
          <p:spPr bwMode="auto">
            <a:xfrm>
              <a:off x="1033" y="3288"/>
              <a:ext cx="402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23" name="Rectangle 290"/>
            <p:cNvSpPr>
              <a:spLocks noChangeArrowheads="1"/>
            </p:cNvSpPr>
            <p:nvPr/>
          </p:nvSpPr>
          <p:spPr bwMode="auto">
            <a:xfrm>
              <a:off x="1033" y="3288"/>
              <a:ext cx="402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24" name="Line 291"/>
            <p:cNvSpPr>
              <a:spLocks noChangeShapeType="1"/>
            </p:cNvSpPr>
            <p:nvPr/>
          </p:nvSpPr>
          <p:spPr bwMode="auto">
            <a:xfrm>
              <a:off x="5050" y="1548"/>
              <a:ext cx="0" cy="174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25" name="Rectangle 292"/>
            <p:cNvSpPr>
              <a:spLocks noChangeArrowheads="1"/>
            </p:cNvSpPr>
            <p:nvPr/>
          </p:nvSpPr>
          <p:spPr bwMode="auto">
            <a:xfrm>
              <a:off x="5050" y="1548"/>
              <a:ext cx="7" cy="174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26" name="Line 293"/>
            <p:cNvSpPr>
              <a:spLocks noChangeShapeType="1"/>
            </p:cNvSpPr>
            <p:nvPr/>
          </p:nvSpPr>
          <p:spPr bwMode="auto">
            <a:xfrm>
              <a:off x="1026" y="329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27" name="Rectangle 294"/>
            <p:cNvSpPr>
              <a:spLocks noChangeArrowheads="1"/>
            </p:cNvSpPr>
            <p:nvPr/>
          </p:nvSpPr>
          <p:spPr bwMode="auto">
            <a:xfrm>
              <a:off x="1026" y="3294"/>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28" name="Line 295"/>
            <p:cNvSpPr>
              <a:spLocks noChangeShapeType="1"/>
            </p:cNvSpPr>
            <p:nvPr/>
          </p:nvSpPr>
          <p:spPr bwMode="auto">
            <a:xfrm>
              <a:off x="1672" y="329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29" name="Rectangle 296"/>
            <p:cNvSpPr>
              <a:spLocks noChangeArrowheads="1"/>
            </p:cNvSpPr>
            <p:nvPr/>
          </p:nvSpPr>
          <p:spPr bwMode="auto">
            <a:xfrm>
              <a:off x="1672" y="329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30" name="Line 297"/>
            <p:cNvSpPr>
              <a:spLocks noChangeShapeType="1"/>
            </p:cNvSpPr>
            <p:nvPr/>
          </p:nvSpPr>
          <p:spPr bwMode="auto">
            <a:xfrm>
              <a:off x="2167" y="329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31" name="Rectangle 298"/>
            <p:cNvSpPr>
              <a:spLocks noChangeArrowheads="1"/>
            </p:cNvSpPr>
            <p:nvPr/>
          </p:nvSpPr>
          <p:spPr bwMode="auto">
            <a:xfrm>
              <a:off x="2167" y="3294"/>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32" name="Line 299"/>
            <p:cNvSpPr>
              <a:spLocks noChangeShapeType="1"/>
            </p:cNvSpPr>
            <p:nvPr/>
          </p:nvSpPr>
          <p:spPr bwMode="auto">
            <a:xfrm>
              <a:off x="2794" y="329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33" name="Rectangle 300"/>
            <p:cNvSpPr>
              <a:spLocks noChangeArrowheads="1"/>
            </p:cNvSpPr>
            <p:nvPr/>
          </p:nvSpPr>
          <p:spPr bwMode="auto">
            <a:xfrm>
              <a:off x="2794" y="329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34" name="Line 301"/>
            <p:cNvSpPr>
              <a:spLocks noChangeShapeType="1"/>
            </p:cNvSpPr>
            <p:nvPr/>
          </p:nvSpPr>
          <p:spPr bwMode="auto">
            <a:xfrm>
              <a:off x="3211" y="329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35" name="Rectangle 302"/>
            <p:cNvSpPr>
              <a:spLocks noChangeArrowheads="1"/>
            </p:cNvSpPr>
            <p:nvPr/>
          </p:nvSpPr>
          <p:spPr bwMode="auto">
            <a:xfrm>
              <a:off x="3211" y="3294"/>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36" name="Line 303"/>
            <p:cNvSpPr>
              <a:spLocks noChangeShapeType="1"/>
            </p:cNvSpPr>
            <p:nvPr/>
          </p:nvSpPr>
          <p:spPr bwMode="auto">
            <a:xfrm>
              <a:off x="5057" y="1542"/>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37" name="Rectangle 304"/>
            <p:cNvSpPr>
              <a:spLocks noChangeArrowheads="1"/>
            </p:cNvSpPr>
            <p:nvPr/>
          </p:nvSpPr>
          <p:spPr bwMode="auto">
            <a:xfrm>
              <a:off x="5057" y="1542"/>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38" name="Line 305"/>
            <p:cNvSpPr>
              <a:spLocks noChangeShapeType="1"/>
            </p:cNvSpPr>
            <p:nvPr/>
          </p:nvSpPr>
          <p:spPr bwMode="auto">
            <a:xfrm>
              <a:off x="5057" y="1662"/>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39" name="Rectangle 306"/>
            <p:cNvSpPr>
              <a:spLocks noChangeArrowheads="1"/>
            </p:cNvSpPr>
            <p:nvPr/>
          </p:nvSpPr>
          <p:spPr bwMode="auto">
            <a:xfrm>
              <a:off x="5057" y="1662"/>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40" name="Line 307"/>
            <p:cNvSpPr>
              <a:spLocks noChangeShapeType="1"/>
            </p:cNvSpPr>
            <p:nvPr/>
          </p:nvSpPr>
          <p:spPr bwMode="auto">
            <a:xfrm>
              <a:off x="5057" y="184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41" name="Rectangle 308"/>
            <p:cNvSpPr>
              <a:spLocks noChangeArrowheads="1"/>
            </p:cNvSpPr>
            <p:nvPr/>
          </p:nvSpPr>
          <p:spPr bwMode="auto">
            <a:xfrm>
              <a:off x="5057" y="1848"/>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42" name="Line 309"/>
            <p:cNvSpPr>
              <a:spLocks noChangeShapeType="1"/>
            </p:cNvSpPr>
            <p:nvPr/>
          </p:nvSpPr>
          <p:spPr bwMode="auto">
            <a:xfrm>
              <a:off x="5057" y="196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43" name="Rectangle 310"/>
            <p:cNvSpPr>
              <a:spLocks noChangeArrowheads="1"/>
            </p:cNvSpPr>
            <p:nvPr/>
          </p:nvSpPr>
          <p:spPr bwMode="auto">
            <a:xfrm>
              <a:off x="5057" y="1968"/>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44" name="Line 311"/>
            <p:cNvSpPr>
              <a:spLocks noChangeShapeType="1"/>
            </p:cNvSpPr>
            <p:nvPr/>
          </p:nvSpPr>
          <p:spPr bwMode="auto">
            <a:xfrm>
              <a:off x="5057" y="208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45" name="Rectangle 312"/>
            <p:cNvSpPr>
              <a:spLocks noChangeArrowheads="1"/>
            </p:cNvSpPr>
            <p:nvPr/>
          </p:nvSpPr>
          <p:spPr bwMode="auto">
            <a:xfrm>
              <a:off x="5057" y="2088"/>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46" name="Line 313"/>
            <p:cNvSpPr>
              <a:spLocks noChangeShapeType="1"/>
            </p:cNvSpPr>
            <p:nvPr/>
          </p:nvSpPr>
          <p:spPr bwMode="auto">
            <a:xfrm>
              <a:off x="5057" y="220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47" name="Rectangle 314"/>
            <p:cNvSpPr>
              <a:spLocks noChangeArrowheads="1"/>
            </p:cNvSpPr>
            <p:nvPr/>
          </p:nvSpPr>
          <p:spPr bwMode="auto">
            <a:xfrm>
              <a:off x="5057" y="2208"/>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48" name="Line 315"/>
            <p:cNvSpPr>
              <a:spLocks noChangeShapeType="1"/>
            </p:cNvSpPr>
            <p:nvPr/>
          </p:nvSpPr>
          <p:spPr bwMode="auto">
            <a:xfrm>
              <a:off x="5057" y="232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49" name="Rectangle 316"/>
            <p:cNvSpPr>
              <a:spLocks noChangeArrowheads="1"/>
            </p:cNvSpPr>
            <p:nvPr/>
          </p:nvSpPr>
          <p:spPr bwMode="auto">
            <a:xfrm>
              <a:off x="5057" y="2328"/>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50" name="Line 317"/>
            <p:cNvSpPr>
              <a:spLocks noChangeShapeType="1"/>
            </p:cNvSpPr>
            <p:nvPr/>
          </p:nvSpPr>
          <p:spPr bwMode="auto">
            <a:xfrm>
              <a:off x="5057" y="244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51" name="Rectangle 318"/>
            <p:cNvSpPr>
              <a:spLocks noChangeArrowheads="1"/>
            </p:cNvSpPr>
            <p:nvPr/>
          </p:nvSpPr>
          <p:spPr bwMode="auto">
            <a:xfrm>
              <a:off x="5057" y="2448"/>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52" name="Line 319"/>
            <p:cNvSpPr>
              <a:spLocks noChangeShapeType="1"/>
            </p:cNvSpPr>
            <p:nvPr/>
          </p:nvSpPr>
          <p:spPr bwMode="auto">
            <a:xfrm>
              <a:off x="5057" y="256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53" name="Rectangle 320"/>
            <p:cNvSpPr>
              <a:spLocks noChangeArrowheads="1"/>
            </p:cNvSpPr>
            <p:nvPr/>
          </p:nvSpPr>
          <p:spPr bwMode="auto">
            <a:xfrm>
              <a:off x="5057" y="2568"/>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54" name="Line 321"/>
            <p:cNvSpPr>
              <a:spLocks noChangeShapeType="1"/>
            </p:cNvSpPr>
            <p:nvPr/>
          </p:nvSpPr>
          <p:spPr bwMode="auto">
            <a:xfrm>
              <a:off x="5057" y="268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55" name="Rectangle 322"/>
            <p:cNvSpPr>
              <a:spLocks noChangeArrowheads="1"/>
            </p:cNvSpPr>
            <p:nvPr/>
          </p:nvSpPr>
          <p:spPr bwMode="auto">
            <a:xfrm>
              <a:off x="5057" y="2688"/>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56" name="Line 323"/>
            <p:cNvSpPr>
              <a:spLocks noChangeShapeType="1"/>
            </p:cNvSpPr>
            <p:nvPr/>
          </p:nvSpPr>
          <p:spPr bwMode="auto">
            <a:xfrm>
              <a:off x="5057" y="280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57" name="Rectangle 324"/>
            <p:cNvSpPr>
              <a:spLocks noChangeArrowheads="1"/>
            </p:cNvSpPr>
            <p:nvPr/>
          </p:nvSpPr>
          <p:spPr bwMode="auto">
            <a:xfrm>
              <a:off x="5057" y="2808"/>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58" name="Line 325"/>
            <p:cNvSpPr>
              <a:spLocks noChangeShapeType="1"/>
            </p:cNvSpPr>
            <p:nvPr/>
          </p:nvSpPr>
          <p:spPr bwMode="auto">
            <a:xfrm>
              <a:off x="5057" y="292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159" name="Rectangle 326"/>
            <p:cNvSpPr>
              <a:spLocks noChangeArrowheads="1"/>
            </p:cNvSpPr>
            <p:nvPr/>
          </p:nvSpPr>
          <p:spPr bwMode="auto">
            <a:xfrm>
              <a:off x="5057" y="2928"/>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08" name="Line 327"/>
            <p:cNvSpPr>
              <a:spLocks noChangeShapeType="1"/>
            </p:cNvSpPr>
            <p:nvPr/>
          </p:nvSpPr>
          <p:spPr bwMode="auto">
            <a:xfrm>
              <a:off x="5057" y="304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09" name="Rectangle 328"/>
            <p:cNvSpPr>
              <a:spLocks noChangeArrowheads="1"/>
            </p:cNvSpPr>
            <p:nvPr/>
          </p:nvSpPr>
          <p:spPr bwMode="auto">
            <a:xfrm>
              <a:off x="5057" y="3048"/>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14" name="Line 329"/>
            <p:cNvSpPr>
              <a:spLocks noChangeShapeType="1"/>
            </p:cNvSpPr>
            <p:nvPr/>
          </p:nvSpPr>
          <p:spPr bwMode="auto">
            <a:xfrm>
              <a:off x="5057" y="316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15" name="Rectangle 330"/>
            <p:cNvSpPr>
              <a:spLocks noChangeArrowheads="1"/>
            </p:cNvSpPr>
            <p:nvPr/>
          </p:nvSpPr>
          <p:spPr bwMode="auto">
            <a:xfrm>
              <a:off x="5057" y="3168"/>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16" name="Line 331"/>
            <p:cNvSpPr>
              <a:spLocks noChangeShapeType="1"/>
            </p:cNvSpPr>
            <p:nvPr/>
          </p:nvSpPr>
          <p:spPr bwMode="auto">
            <a:xfrm>
              <a:off x="5057" y="328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17" name="Rectangle 332"/>
            <p:cNvSpPr>
              <a:spLocks noChangeArrowheads="1"/>
            </p:cNvSpPr>
            <p:nvPr/>
          </p:nvSpPr>
          <p:spPr bwMode="auto">
            <a:xfrm>
              <a:off x="5057" y="3288"/>
              <a:ext cx="7"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grpSp>
      <p:pic>
        <p:nvPicPr>
          <p:cNvPr id="33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864" y="2728912"/>
            <a:ext cx="2408237" cy="2524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410824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5716" y="332656"/>
            <a:ext cx="8100392" cy="648072"/>
          </a:xfrm>
        </p:spPr>
        <p:txBody>
          <a:bodyPr/>
          <a:lstStyle/>
          <a:p>
            <a:pPr algn="ctr" eaLnBrk="1" hangingPunct="1"/>
            <a:r>
              <a:rPr lang="fr-FR" sz="2800" dirty="0"/>
              <a:t>Exemple </a:t>
            </a:r>
            <a:r>
              <a:rPr lang="fr-FR" sz="2800" dirty="0" smtClean="0"/>
              <a:t>de la section </a:t>
            </a:r>
            <a:r>
              <a:rPr lang="fr-FR" sz="2800" dirty="0"/>
              <a:t>5 du formulaire 2 : « ventes nulles » dans certains pays</a:t>
            </a:r>
            <a:endParaRPr lang="en-US" sz="2800" dirty="0" smtClean="0"/>
          </a:p>
        </p:txBody>
      </p:sp>
      <p:sp>
        <p:nvSpPr>
          <p:cNvPr id="17411" name="Rectangle 3"/>
          <p:cNvSpPr>
            <a:spLocks noGrp="1" noChangeArrowheads="1"/>
          </p:cNvSpPr>
          <p:nvPr>
            <p:ph type="body" idx="4294967295"/>
          </p:nvPr>
        </p:nvSpPr>
        <p:spPr>
          <a:xfrm>
            <a:off x="1115616" y="1124744"/>
            <a:ext cx="7848872" cy="5472608"/>
          </a:xfrm>
        </p:spPr>
        <p:txBody>
          <a:bodyPr/>
          <a:lstStyle/>
          <a:p>
            <a:pPr marL="0" indent="0" eaLnBrk="1" hangingPunct="1">
              <a:buNone/>
            </a:pPr>
            <a:r>
              <a:rPr lang="fr-FR" dirty="0"/>
              <a:t>Le médicament </a:t>
            </a:r>
            <a:r>
              <a:rPr lang="fr-FR" dirty="0" err="1"/>
              <a:t>abcdrug</a:t>
            </a:r>
            <a:r>
              <a:rPr lang="fr-FR" dirty="0"/>
              <a:t> est vendu uniquement aux grossistes au Canada (13), en Allemagne (15), en Suède (18) et aux É.-U. (21) </a:t>
            </a:r>
            <a:endParaRPr lang="en-CA" dirty="0" smtClean="0"/>
          </a:p>
          <a:p>
            <a:pPr marL="0" indent="0" eaLnBrk="1" hangingPunct="1">
              <a:buNone/>
            </a:pPr>
            <a:r>
              <a:rPr lang="fr-FR" sz="2200" dirty="0" smtClean="0"/>
              <a:t>Bonne </a:t>
            </a:r>
            <a:r>
              <a:rPr lang="fr-FR" sz="2200" dirty="0"/>
              <a:t>façon de faire rapport des ventes nulles à la section 5 du formulaire 2 </a:t>
            </a:r>
            <a:r>
              <a:rPr lang="fr-FR" sz="2200" dirty="0" smtClean="0"/>
              <a:t>:</a:t>
            </a:r>
          </a:p>
          <a:p>
            <a:pPr marL="0" indent="0" eaLnBrk="1" hangingPunct="1">
              <a:buNone/>
            </a:pPr>
            <a:endParaRPr lang="fr-FR" dirty="0"/>
          </a:p>
          <a:p>
            <a:pPr marL="0" indent="0" eaLnBrk="1" hangingPunct="1">
              <a:buNone/>
            </a:pPr>
            <a:endParaRPr lang="fr-FR" dirty="0"/>
          </a:p>
        </p:txBody>
      </p:sp>
      <p:sp>
        <p:nvSpPr>
          <p:cNvPr id="17412" name="Line 4"/>
          <p:cNvSpPr>
            <a:spLocks noChangeShapeType="1"/>
          </p:cNvSpPr>
          <p:nvPr/>
        </p:nvSpPr>
        <p:spPr bwMode="auto">
          <a:xfrm>
            <a:off x="1043608" y="1052736"/>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24</a:t>
            </a:fld>
            <a:endParaRPr lang="en-US" sz="1400" smtClean="0"/>
          </a:p>
        </p:txBody>
      </p:sp>
      <p:grpSp>
        <p:nvGrpSpPr>
          <p:cNvPr id="3" name="Group 4"/>
          <p:cNvGrpSpPr>
            <a:grpSpLocks noChangeAspect="1"/>
          </p:cNvGrpSpPr>
          <p:nvPr/>
        </p:nvGrpSpPr>
        <p:grpSpPr bwMode="auto">
          <a:xfrm>
            <a:off x="1403350" y="2997201"/>
            <a:ext cx="6492876" cy="2547938"/>
            <a:chOff x="884" y="1888"/>
            <a:chExt cx="4090" cy="1605"/>
          </a:xfrm>
        </p:grpSpPr>
        <p:sp>
          <p:nvSpPr>
            <p:cNvPr id="4" name="AutoShape 3"/>
            <p:cNvSpPr>
              <a:spLocks noChangeAspect="1" noChangeArrowheads="1" noTextEdit="1"/>
            </p:cNvSpPr>
            <p:nvPr/>
          </p:nvSpPr>
          <p:spPr bwMode="auto">
            <a:xfrm>
              <a:off x="884" y="1888"/>
              <a:ext cx="4083" cy="1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 name="Rectangle 5"/>
            <p:cNvSpPr>
              <a:spLocks noChangeArrowheads="1"/>
            </p:cNvSpPr>
            <p:nvPr/>
          </p:nvSpPr>
          <p:spPr bwMode="auto">
            <a:xfrm>
              <a:off x="3520" y="2287"/>
              <a:ext cx="1447" cy="20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6" name="Line 6"/>
            <p:cNvSpPr>
              <a:spLocks noChangeShapeType="1"/>
            </p:cNvSpPr>
            <p:nvPr/>
          </p:nvSpPr>
          <p:spPr bwMode="auto">
            <a:xfrm>
              <a:off x="4432" y="2297"/>
              <a:ext cx="3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7" name="Rectangle 7"/>
            <p:cNvSpPr>
              <a:spLocks noChangeArrowheads="1"/>
            </p:cNvSpPr>
            <p:nvPr/>
          </p:nvSpPr>
          <p:spPr bwMode="auto">
            <a:xfrm>
              <a:off x="4432" y="2297"/>
              <a:ext cx="33"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8" name="Line 8"/>
            <p:cNvSpPr>
              <a:spLocks noChangeShapeType="1"/>
            </p:cNvSpPr>
            <p:nvPr/>
          </p:nvSpPr>
          <p:spPr bwMode="auto">
            <a:xfrm>
              <a:off x="4432" y="2307"/>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9" name="Rectangle 9"/>
            <p:cNvSpPr>
              <a:spLocks noChangeArrowheads="1"/>
            </p:cNvSpPr>
            <p:nvPr/>
          </p:nvSpPr>
          <p:spPr bwMode="auto">
            <a:xfrm>
              <a:off x="4432" y="2307"/>
              <a:ext cx="26"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 name="Line 10"/>
            <p:cNvSpPr>
              <a:spLocks noChangeShapeType="1"/>
            </p:cNvSpPr>
            <p:nvPr/>
          </p:nvSpPr>
          <p:spPr bwMode="auto">
            <a:xfrm>
              <a:off x="4432" y="2317"/>
              <a:ext cx="20"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1" name="Rectangle 11"/>
            <p:cNvSpPr>
              <a:spLocks noChangeArrowheads="1"/>
            </p:cNvSpPr>
            <p:nvPr/>
          </p:nvSpPr>
          <p:spPr bwMode="auto">
            <a:xfrm>
              <a:off x="4432" y="2317"/>
              <a:ext cx="20"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2" name="Line 12"/>
            <p:cNvSpPr>
              <a:spLocks noChangeShapeType="1"/>
            </p:cNvSpPr>
            <p:nvPr/>
          </p:nvSpPr>
          <p:spPr bwMode="auto">
            <a:xfrm>
              <a:off x="4432" y="2327"/>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3" name="Rectangle 13"/>
            <p:cNvSpPr>
              <a:spLocks noChangeArrowheads="1"/>
            </p:cNvSpPr>
            <p:nvPr/>
          </p:nvSpPr>
          <p:spPr bwMode="auto">
            <a:xfrm>
              <a:off x="4432" y="2327"/>
              <a:ext cx="13"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4" name="Line 14"/>
            <p:cNvSpPr>
              <a:spLocks noChangeShapeType="1"/>
            </p:cNvSpPr>
            <p:nvPr/>
          </p:nvSpPr>
          <p:spPr bwMode="auto">
            <a:xfrm>
              <a:off x="4432" y="2337"/>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5" name="Rectangle 15"/>
            <p:cNvSpPr>
              <a:spLocks noChangeArrowheads="1"/>
            </p:cNvSpPr>
            <p:nvPr/>
          </p:nvSpPr>
          <p:spPr bwMode="auto">
            <a:xfrm>
              <a:off x="4432" y="2337"/>
              <a:ext cx="6"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6" name="Rectangle 16"/>
            <p:cNvSpPr>
              <a:spLocks noChangeArrowheads="1"/>
            </p:cNvSpPr>
            <p:nvPr/>
          </p:nvSpPr>
          <p:spPr bwMode="auto">
            <a:xfrm>
              <a:off x="3520" y="2486"/>
              <a:ext cx="1447" cy="2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 name="Line 17"/>
            <p:cNvSpPr>
              <a:spLocks noChangeShapeType="1"/>
            </p:cNvSpPr>
            <p:nvPr/>
          </p:nvSpPr>
          <p:spPr bwMode="auto">
            <a:xfrm>
              <a:off x="4432" y="2496"/>
              <a:ext cx="3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8" name="Rectangle 18"/>
            <p:cNvSpPr>
              <a:spLocks noChangeArrowheads="1"/>
            </p:cNvSpPr>
            <p:nvPr/>
          </p:nvSpPr>
          <p:spPr bwMode="auto">
            <a:xfrm>
              <a:off x="4432" y="2496"/>
              <a:ext cx="33"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9" name="Line 19"/>
            <p:cNvSpPr>
              <a:spLocks noChangeShapeType="1"/>
            </p:cNvSpPr>
            <p:nvPr/>
          </p:nvSpPr>
          <p:spPr bwMode="auto">
            <a:xfrm>
              <a:off x="4432" y="2506"/>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20" name="Rectangle 20"/>
            <p:cNvSpPr>
              <a:spLocks noChangeArrowheads="1"/>
            </p:cNvSpPr>
            <p:nvPr/>
          </p:nvSpPr>
          <p:spPr bwMode="auto">
            <a:xfrm>
              <a:off x="4432" y="2506"/>
              <a:ext cx="26"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1" name="Line 21"/>
            <p:cNvSpPr>
              <a:spLocks noChangeShapeType="1"/>
            </p:cNvSpPr>
            <p:nvPr/>
          </p:nvSpPr>
          <p:spPr bwMode="auto">
            <a:xfrm>
              <a:off x="4432" y="2516"/>
              <a:ext cx="20"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22" name="Rectangle 22"/>
            <p:cNvSpPr>
              <a:spLocks noChangeArrowheads="1"/>
            </p:cNvSpPr>
            <p:nvPr/>
          </p:nvSpPr>
          <p:spPr bwMode="auto">
            <a:xfrm>
              <a:off x="4432" y="2516"/>
              <a:ext cx="20"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3" name="Line 23"/>
            <p:cNvSpPr>
              <a:spLocks noChangeShapeType="1"/>
            </p:cNvSpPr>
            <p:nvPr/>
          </p:nvSpPr>
          <p:spPr bwMode="auto">
            <a:xfrm>
              <a:off x="4432" y="2526"/>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24" name="Rectangle 24"/>
            <p:cNvSpPr>
              <a:spLocks noChangeArrowheads="1"/>
            </p:cNvSpPr>
            <p:nvPr/>
          </p:nvSpPr>
          <p:spPr bwMode="auto">
            <a:xfrm>
              <a:off x="4432" y="2526"/>
              <a:ext cx="13"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5" name="Line 25"/>
            <p:cNvSpPr>
              <a:spLocks noChangeShapeType="1"/>
            </p:cNvSpPr>
            <p:nvPr/>
          </p:nvSpPr>
          <p:spPr bwMode="auto">
            <a:xfrm>
              <a:off x="4432" y="2536"/>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26" name="Rectangle 26"/>
            <p:cNvSpPr>
              <a:spLocks noChangeArrowheads="1"/>
            </p:cNvSpPr>
            <p:nvPr/>
          </p:nvSpPr>
          <p:spPr bwMode="auto">
            <a:xfrm>
              <a:off x="4432" y="2536"/>
              <a:ext cx="6"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7" name="Rectangle 27"/>
            <p:cNvSpPr>
              <a:spLocks noChangeArrowheads="1"/>
            </p:cNvSpPr>
            <p:nvPr/>
          </p:nvSpPr>
          <p:spPr bwMode="auto">
            <a:xfrm>
              <a:off x="3520" y="2686"/>
              <a:ext cx="1447" cy="20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28" name="Line 28"/>
            <p:cNvSpPr>
              <a:spLocks noChangeShapeType="1"/>
            </p:cNvSpPr>
            <p:nvPr/>
          </p:nvSpPr>
          <p:spPr bwMode="auto">
            <a:xfrm>
              <a:off x="4432" y="2696"/>
              <a:ext cx="3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29" name="Rectangle 29"/>
            <p:cNvSpPr>
              <a:spLocks noChangeArrowheads="1"/>
            </p:cNvSpPr>
            <p:nvPr/>
          </p:nvSpPr>
          <p:spPr bwMode="auto">
            <a:xfrm>
              <a:off x="4432" y="2696"/>
              <a:ext cx="33"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30" name="Line 30"/>
            <p:cNvSpPr>
              <a:spLocks noChangeShapeType="1"/>
            </p:cNvSpPr>
            <p:nvPr/>
          </p:nvSpPr>
          <p:spPr bwMode="auto">
            <a:xfrm>
              <a:off x="4432" y="2706"/>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31" name="Rectangle 31"/>
            <p:cNvSpPr>
              <a:spLocks noChangeArrowheads="1"/>
            </p:cNvSpPr>
            <p:nvPr/>
          </p:nvSpPr>
          <p:spPr bwMode="auto">
            <a:xfrm>
              <a:off x="4432" y="2706"/>
              <a:ext cx="26"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32" name="Line 32"/>
            <p:cNvSpPr>
              <a:spLocks noChangeShapeType="1"/>
            </p:cNvSpPr>
            <p:nvPr/>
          </p:nvSpPr>
          <p:spPr bwMode="auto">
            <a:xfrm>
              <a:off x="4432" y="2716"/>
              <a:ext cx="20"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33" name="Rectangle 33"/>
            <p:cNvSpPr>
              <a:spLocks noChangeArrowheads="1"/>
            </p:cNvSpPr>
            <p:nvPr/>
          </p:nvSpPr>
          <p:spPr bwMode="auto">
            <a:xfrm>
              <a:off x="4432" y="2716"/>
              <a:ext cx="20"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34" name="Line 34"/>
            <p:cNvSpPr>
              <a:spLocks noChangeShapeType="1"/>
            </p:cNvSpPr>
            <p:nvPr/>
          </p:nvSpPr>
          <p:spPr bwMode="auto">
            <a:xfrm>
              <a:off x="4432" y="2726"/>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35" name="Rectangle 35"/>
            <p:cNvSpPr>
              <a:spLocks noChangeArrowheads="1"/>
            </p:cNvSpPr>
            <p:nvPr/>
          </p:nvSpPr>
          <p:spPr bwMode="auto">
            <a:xfrm>
              <a:off x="4432" y="2726"/>
              <a:ext cx="13"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36" name="Line 36"/>
            <p:cNvSpPr>
              <a:spLocks noChangeShapeType="1"/>
            </p:cNvSpPr>
            <p:nvPr/>
          </p:nvSpPr>
          <p:spPr bwMode="auto">
            <a:xfrm>
              <a:off x="4432" y="2736"/>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37" name="Rectangle 37"/>
            <p:cNvSpPr>
              <a:spLocks noChangeArrowheads="1"/>
            </p:cNvSpPr>
            <p:nvPr/>
          </p:nvSpPr>
          <p:spPr bwMode="auto">
            <a:xfrm>
              <a:off x="4432" y="2736"/>
              <a:ext cx="6"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38" name="Rectangle 38"/>
            <p:cNvSpPr>
              <a:spLocks noChangeArrowheads="1"/>
            </p:cNvSpPr>
            <p:nvPr/>
          </p:nvSpPr>
          <p:spPr bwMode="auto">
            <a:xfrm>
              <a:off x="884" y="2885"/>
              <a:ext cx="4083" cy="209"/>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39" name="Line 39"/>
            <p:cNvSpPr>
              <a:spLocks noChangeShapeType="1"/>
            </p:cNvSpPr>
            <p:nvPr/>
          </p:nvSpPr>
          <p:spPr bwMode="auto">
            <a:xfrm>
              <a:off x="4432" y="2895"/>
              <a:ext cx="3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0" name="Rectangle 40"/>
            <p:cNvSpPr>
              <a:spLocks noChangeArrowheads="1"/>
            </p:cNvSpPr>
            <p:nvPr/>
          </p:nvSpPr>
          <p:spPr bwMode="auto">
            <a:xfrm>
              <a:off x="4432" y="2895"/>
              <a:ext cx="33"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1" name="Line 41"/>
            <p:cNvSpPr>
              <a:spLocks noChangeShapeType="1"/>
            </p:cNvSpPr>
            <p:nvPr/>
          </p:nvSpPr>
          <p:spPr bwMode="auto">
            <a:xfrm>
              <a:off x="4432" y="2905"/>
              <a:ext cx="2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2" name="Rectangle 42"/>
            <p:cNvSpPr>
              <a:spLocks noChangeArrowheads="1"/>
            </p:cNvSpPr>
            <p:nvPr/>
          </p:nvSpPr>
          <p:spPr bwMode="auto">
            <a:xfrm>
              <a:off x="4432" y="2905"/>
              <a:ext cx="26"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3" name="Line 43"/>
            <p:cNvSpPr>
              <a:spLocks noChangeShapeType="1"/>
            </p:cNvSpPr>
            <p:nvPr/>
          </p:nvSpPr>
          <p:spPr bwMode="auto">
            <a:xfrm>
              <a:off x="4432" y="2915"/>
              <a:ext cx="20"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4" name="Rectangle 44"/>
            <p:cNvSpPr>
              <a:spLocks noChangeArrowheads="1"/>
            </p:cNvSpPr>
            <p:nvPr/>
          </p:nvSpPr>
          <p:spPr bwMode="auto">
            <a:xfrm>
              <a:off x="4432" y="2915"/>
              <a:ext cx="20"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5" name="Line 45"/>
            <p:cNvSpPr>
              <a:spLocks noChangeShapeType="1"/>
            </p:cNvSpPr>
            <p:nvPr/>
          </p:nvSpPr>
          <p:spPr bwMode="auto">
            <a:xfrm>
              <a:off x="4432" y="2925"/>
              <a:ext cx="13"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6" name="Rectangle 46"/>
            <p:cNvSpPr>
              <a:spLocks noChangeArrowheads="1"/>
            </p:cNvSpPr>
            <p:nvPr/>
          </p:nvSpPr>
          <p:spPr bwMode="auto">
            <a:xfrm>
              <a:off x="4432" y="2925"/>
              <a:ext cx="13"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7" name="Line 47"/>
            <p:cNvSpPr>
              <a:spLocks noChangeShapeType="1"/>
            </p:cNvSpPr>
            <p:nvPr/>
          </p:nvSpPr>
          <p:spPr bwMode="auto">
            <a:xfrm>
              <a:off x="4432" y="2935"/>
              <a:ext cx="6" cy="0"/>
            </a:xfrm>
            <a:prstGeom prst="line">
              <a:avLst/>
            </a:prstGeom>
            <a:noFill/>
            <a:ln w="0">
              <a:solidFill>
                <a:srgbClr val="008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8" name="Rectangle 48"/>
            <p:cNvSpPr>
              <a:spLocks noChangeArrowheads="1"/>
            </p:cNvSpPr>
            <p:nvPr/>
          </p:nvSpPr>
          <p:spPr bwMode="auto">
            <a:xfrm>
              <a:off x="4432" y="2935"/>
              <a:ext cx="6" cy="1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49" name="Rectangle 49"/>
            <p:cNvSpPr>
              <a:spLocks noChangeArrowheads="1"/>
            </p:cNvSpPr>
            <p:nvPr/>
          </p:nvSpPr>
          <p:spPr bwMode="auto">
            <a:xfrm>
              <a:off x="884" y="3085"/>
              <a:ext cx="4083" cy="209"/>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0" name="Rectangle 50"/>
            <p:cNvSpPr>
              <a:spLocks noChangeArrowheads="1"/>
            </p:cNvSpPr>
            <p:nvPr/>
          </p:nvSpPr>
          <p:spPr bwMode="auto">
            <a:xfrm>
              <a:off x="3520" y="3284"/>
              <a:ext cx="1447" cy="20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1" name="Rectangle 51"/>
            <p:cNvSpPr>
              <a:spLocks noChangeArrowheads="1"/>
            </p:cNvSpPr>
            <p:nvPr/>
          </p:nvSpPr>
          <p:spPr bwMode="auto">
            <a:xfrm>
              <a:off x="904" y="2307"/>
              <a:ext cx="377"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dirty="0" err="1"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2" name="Rectangle 52"/>
            <p:cNvSpPr>
              <a:spLocks noChangeArrowheads="1"/>
            </p:cNvSpPr>
            <p:nvPr/>
          </p:nvSpPr>
          <p:spPr bwMode="auto">
            <a:xfrm>
              <a:off x="1563" y="2289"/>
              <a:ext cx="488"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700" b="0" i="0" u="none" strike="noStrike" cap="none" normalizeH="0" baseline="0" dirty="0" smtClean="0">
                  <a:ln>
                    <a:noFill/>
                  </a:ln>
                  <a:solidFill>
                    <a:srgbClr val="000000"/>
                  </a:solidFill>
                  <a:effectLst/>
                  <a:latin typeface="Calibri" pitchFamily="34" charset="0"/>
                  <a:cs typeface="Arial" pitchFamily="34" charset="0"/>
                </a:rPr>
                <a:t>1234567</a:t>
              </a:r>
              <a:endParaRPr kumimoji="0" lang="fr-FR" altLang="fr-FR" sz="1700" b="0" i="0" u="none" strike="noStrike" cap="none" normalizeH="0" baseline="0" dirty="0" smtClean="0">
                <a:ln>
                  <a:noFill/>
                </a:ln>
                <a:solidFill>
                  <a:schemeClr val="tx1"/>
                </a:solidFill>
                <a:effectLst/>
                <a:cs typeface="Arial" pitchFamily="34" charset="0"/>
              </a:endParaRPr>
            </a:p>
          </p:txBody>
        </p:sp>
        <p:sp>
          <p:nvSpPr>
            <p:cNvPr id="53" name="Rectangle 53"/>
            <p:cNvSpPr>
              <a:spLocks noChangeArrowheads="1"/>
            </p:cNvSpPr>
            <p:nvPr/>
          </p:nvSpPr>
          <p:spPr bwMode="auto">
            <a:xfrm>
              <a:off x="2060" y="2307"/>
              <a:ext cx="60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6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600" b="0" i="0" u="none" strike="noStrike" cap="none" normalizeH="0" baseline="0" dirty="0" smtClean="0">
                <a:ln>
                  <a:noFill/>
                </a:ln>
                <a:solidFill>
                  <a:schemeClr val="tx1"/>
                </a:solidFill>
                <a:effectLst/>
                <a:cs typeface="Arial" pitchFamily="34" charset="0"/>
              </a:endParaRPr>
            </a:p>
          </p:txBody>
        </p:sp>
        <p:sp>
          <p:nvSpPr>
            <p:cNvPr id="54" name="Rectangle 54"/>
            <p:cNvSpPr>
              <a:spLocks noChangeArrowheads="1"/>
            </p:cNvSpPr>
            <p:nvPr/>
          </p:nvSpPr>
          <p:spPr bwMode="auto">
            <a:xfrm>
              <a:off x="2694" y="2307"/>
              <a:ext cx="152"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5" name="Rectangle 55"/>
            <p:cNvSpPr>
              <a:spLocks noChangeArrowheads="1"/>
            </p:cNvSpPr>
            <p:nvPr/>
          </p:nvSpPr>
          <p:spPr bwMode="auto">
            <a:xfrm>
              <a:off x="3104" y="2307"/>
              <a:ext cx="469"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dirty="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6" name="Rectangle 56"/>
            <p:cNvSpPr>
              <a:spLocks noChangeArrowheads="1"/>
            </p:cNvSpPr>
            <p:nvPr/>
          </p:nvSpPr>
          <p:spPr bwMode="auto">
            <a:xfrm>
              <a:off x="3524" y="2327"/>
              <a:ext cx="48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rgbClr val="000000"/>
                  </a:solidFill>
                  <a:effectLst/>
                  <a:latin typeface="Times New Roman" pitchFamily="18" charset="0"/>
                  <a:cs typeface="Arial" pitchFamily="34" charset="0"/>
                </a:rPr>
                <a:t>250,0000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7" name="Rectangle 57"/>
            <p:cNvSpPr>
              <a:spLocks noChangeArrowheads="1"/>
            </p:cNvSpPr>
            <p:nvPr/>
          </p:nvSpPr>
          <p:spPr bwMode="auto">
            <a:xfrm>
              <a:off x="4174" y="2327"/>
              <a:ext cx="132"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000000"/>
                  </a:solidFill>
                  <a:effectLst/>
                  <a:latin typeface="Times New Roman" pitchFamily="18" charset="0"/>
                  <a:cs typeface="Arial" pitchFamily="34" charset="0"/>
                </a:rPr>
                <a:t>13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8" name="Rectangle 58"/>
            <p:cNvSpPr>
              <a:spLocks noChangeArrowheads="1"/>
            </p:cNvSpPr>
            <p:nvPr/>
          </p:nvSpPr>
          <p:spPr bwMode="auto">
            <a:xfrm>
              <a:off x="4676" y="2327"/>
              <a:ext cx="86"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000000"/>
                  </a:solidFill>
                  <a:effectLst/>
                  <a:latin typeface="Times New Roman" pitchFamily="18"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9" name="Rectangle 59"/>
            <p:cNvSpPr>
              <a:spLocks noChangeArrowheads="1"/>
            </p:cNvSpPr>
            <p:nvPr/>
          </p:nvSpPr>
          <p:spPr bwMode="auto">
            <a:xfrm>
              <a:off x="904" y="2506"/>
              <a:ext cx="377"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60" name="Rectangle 60"/>
            <p:cNvSpPr>
              <a:spLocks noChangeArrowheads="1"/>
            </p:cNvSpPr>
            <p:nvPr/>
          </p:nvSpPr>
          <p:spPr bwMode="auto">
            <a:xfrm>
              <a:off x="1539" y="2506"/>
              <a:ext cx="567"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700" b="0" i="0" u="none" strike="noStrike" cap="none" normalizeH="0" baseline="0" dirty="0" smtClean="0">
                  <a:ln>
                    <a:noFill/>
                  </a:ln>
                  <a:solidFill>
                    <a:srgbClr val="000000"/>
                  </a:solidFill>
                  <a:effectLst/>
                  <a:latin typeface="Calibri" pitchFamily="34" charset="0"/>
                  <a:cs typeface="Arial" pitchFamily="34" charset="0"/>
                </a:rPr>
                <a:t>1234567</a:t>
              </a:r>
              <a:endParaRPr kumimoji="0" lang="fr-FR" altLang="fr-FR" sz="1700" b="0" i="0" u="none" strike="noStrike" cap="none" normalizeH="0" baseline="0" dirty="0" smtClean="0">
                <a:ln>
                  <a:noFill/>
                </a:ln>
                <a:solidFill>
                  <a:schemeClr val="tx1"/>
                </a:solidFill>
                <a:effectLst/>
                <a:cs typeface="Arial" pitchFamily="34" charset="0"/>
              </a:endParaRPr>
            </a:p>
          </p:txBody>
        </p:sp>
        <p:sp>
          <p:nvSpPr>
            <p:cNvPr id="61" name="Rectangle 61"/>
            <p:cNvSpPr>
              <a:spLocks noChangeArrowheads="1"/>
            </p:cNvSpPr>
            <p:nvPr/>
          </p:nvSpPr>
          <p:spPr bwMode="auto">
            <a:xfrm>
              <a:off x="2060" y="2506"/>
              <a:ext cx="60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6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600" b="0" i="0" u="none" strike="noStrike" cap="none" normalizeH="0" baseline="0" dirty="0" smtClean="0">
                <a:ln>
                  <a:noFill/>
                </a:ln>
                <a:solidFill>
                  <a:schemeClr val="tx1"/>
                </a:solidFill>
                <a:effectLst/>
                <a:cs typeface="Arial" pitchFamily="34" charset="0"/>
              </a:endParaRPr>
            </a:p>
          </p:txBody>
        </p:sp>
        <p:sp>
          <p:nvSpPr>
            <p:cNvPr id="62" name="Rectangle 62"/>
            <p:cNvSpPr>
              <a:spLocks noChangeArrowheads="1"/>
            </p:cNvSpPr>
            <p:nvPr/>
          </p:nvSpPr>
          <p:spPr bwMode="auto">
            <a:xfrm>
              <a:off x="2694" y="2506"/>
              <a:ext cx="152"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63" name="Rectangle 63"/>
            <p:cNvSpPr>
              <a:spLocks noChangeArrowheads="1"/>
            </p:cNvSpPr>
            <p:nvPr/>
          </p:nvSpPr>
          <p:spPr bwMode="auto">
            <a:xfrm>
              <a:off x="3097" y="2506"/>
              <a:ext cx="476"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dirty="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08" name="Rectangle 64"/>
            <p:cNvSpPr>
              <a:spLocks noChangeArrowheads="1"/>
            </p:cNvSpPr>
            <p:nvPr/>
          </p:nvSpPr>
          <p:spPr bwMode="auto">
            <a:xfrm>
              <a:off x="3535" y="2543"/>
              <a:ext cx="4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rgbClr val="000000"/>
                  </a:solidFill>
                  <a:effectLst/>
                  <a:latin typeface="Times New Roman" pitchFamily="18" charset="0"/>
                  <a:cs typeface="Arial" pitchFamily="34" charset="0"/>
                </a:rPr>
                <a:t>80,0000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09" name="Rectangle 65"/>
            <p:cNvSpPr>
              <a:spLocks noChangeArrowheads="1"/>
            </p:cNvSpPr>
            <p:nvPr/>
          </p:nvSpPr>
          <p:spPr bwMode="auto">
            <a:xfrm>
              <a:off x="4174" y="2526"/>
              <a:ext cx="132"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000000"/>
                  </a:solidFill>
                  <a:effectLst/>
                  <a:latin typeface="Times New Roman" pitchFamily="18" charset="0"/>
                  <a:cs typeface="Arial" pitchFamily="34" charset="0"/>
                </a:rPr>
                <a:t>15</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14" name="Rectangle 66"/>
            <p:cNvSpPr>
              <a:spLocks noChangeArrowheads="1"/>
            </p:cNvSpPr>
            <p:nvPr/>
          </p:nvSpPr>
          <p:spPr bwMode="auto">
            <a:xfrm>
              <a:off x="4676" y="2526"/>
              <a:ext cx="86"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000000"/>
                  </a:solidFill>
                  <a:effectLst/>
                  <a:latin typeface="Times New Roman" pitchFamily="18"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15" name="Rectangle 67"/>
            <p:cNvSpPr>
              <a:spLocks noChangeArrowheads="1"/>
            </p:cNvSpPr>
            <p:nvPr/>
          </p:nvSpPr>
          <p:spPr bwMode="auto">
            <a:xfrm>
              <a:off x="904" y="2706"/>
              <a:ext cx="377"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16" name="Rectangle 68"/>
            <p:cNvSpPr>
              <a:spLocks noChangeArrowheads="1"/>
            </p:cNvSpPr>
            <p:nvPr/>
          </p:nvSpPr>
          <p:spPr bwMode="auto">
            <a:xfrm>
              <a:off x="1538" y="2706"/>
              <a:ext cx="568"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700" b="0" i="0" u="none" strike="noStrike" cap="none" normalizeH="0" baseline="0" dirty="0" smtClean="0">
                  <a:ln>
                    <a:noFill/>
                  </a:ln>
                  <a:solidFill>
                    <a:srgbClr val="000000"/>
                  </a:solidFill>
                  <a:effectLst/>
                  <a:latin typeface="Calibri" pitchFamily="34" charset="0"/>
                  <a:cs typeface="Arial" pitchFamily="34" charset="0"/>
                </a:rPr>
                <a:t>1234567</a:t>
              </a:r>
              <a:endParaRPr kumimoji="0" lang="fr-FR" altLang="fr-FR" sz="1700" b="0" i="0" u="none" strike="noStrike" cap="none" normalizeH="0" baseline="0" dirty="0" smtClean="0">
                <a:ln>
                  <a:noFill/>
                </a:ln>
                <a:solidFill>
                  <a:schemeClr val="tx1"/>
                </a:solidFill>
                <a:effectLst/>
                <a:cs typeface="Arial" pitchFamily="34" charset="0"/>
              </a:endParaRPr>
            </a:p>
          </p:txBody>
        </p:sp>
        <p:sp>
          <p:nvSpPr>
            <p:cNvPr id="17417" name="Rectangle 69"/>
            <p:cNvSpPr>
              <a:spLocks noChangeArrowheads="1"/>
            </p:cNvSpPr>
            <p:nvPr/>
          </p:nvSpPr>
          <p:spPr bwMode="auto">
            <a:xfrm>
              <a:off x="2060" y="2706"/>
              <a:ext cx="60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6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600" b="0" i="0" u="none" strike="noStrike" cap="none" normalizeH="0" baseline="0" dirty="0" smtClean="0">
                <a:ln>
                  <a:noFill/>
                </a:ln>
                <a:solidFill>
                  <a:schemeClr val="tx1"/>
                </a:solidFill>
                <a:effectLst/>
                <a:cs typeface="Arial" pitchFamily="34" charset="0"/>
              </a:endParaRPr>
            </a:p>
          </p:txBody>
        </p:sp>
        <p:sp>
          <p:nvSpPr>
            <p:cNvPr id="17418" name="Rectangle 70"/>
            <p:cNvSpPr>
              <a:spLocks noChangeArrowheads="1"/>
            </p:cNvSpPr>
            <p:nvPr/>
          </p:nvSpPr>
          <p:spPr bwMode="auto">
            <a:xfrm>
              <a:off x="2694" y="2706"/>
              <a:ext cx="152"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19" name="Rectangle 71"/>
            <p:cNvSpPr>
              <a:spLocks noChangeArrowheads="1"/>
            </p:cNvSpPr>
            <p:nvPr/>
          </p:nvSpPr>
          <p:spPr bwMode="auto">
            <a:xfrm>
              <a:off x="3104" y="2706"/>
              <a:ext cx="469"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dirty="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20" name="Rectangle 72"/>
            <p:cNvSpPr>
              <a:spLocks noChangeArrowheads="1"/>
            </p:cNvSpPr>
            <p:nvPr/>
          </p:nvSpPr>
          <p:spPr bwMode="auto">
            <a:xfrm>
              <a:off x="3524" y="2735"/>
              <a:ext cx="48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rgbClr val="000000"/>
                  </a:solidFill>
                  <a:effectLst/>
                  <a:latin typeface="Times New Roman" pitchFamily="18" charset="0"/>
                  <a:cs typeface="Arial" pitchFamily="34" charset="0"/>
                </a:rPr>
                <a:t>700,0000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21" name="Rectangle 73"/>
            <p:cNvSpPr>
              <a:spLocks noChangeArrowheads="1"/>
            </p:cNvSpPr>
            <p:nvPr/>
          </p:nvSpPr>
          <p:spPr bwMode="auto">
            <a:xfrm>
              <a:off x="4174" y="2726"/>
              <a:ext cx="132"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000000"/>
                  </a:solidFill>
                  <a:effectLst/>
                  <a:latin typeface="Times New Roman" pitchFamily="18" charset="0"/>
                  <a:cs typeface="Arial" pitchFamily="34" charset="0"/>
                </a:rPr>
                <a:t>18</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22" name="Rectangle 74"/>
            <p:cNvSpPr>
              <a:spLocks noChangeArrowheads="1"/>
            </p:cNvSpPr>
            <p:nvPr/>
          </p:nvSpPr>
          <p:spPr bwMode="auto">
            <a:xfrm>
              <a:off x="4676" y="2726"/>
              <a:ext cx="86"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000000"/>
                  </a:solidFill>
                  <a:effectLst/>
                  <a:latin typeface="Times New Roman" pitchFamily="18"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23" name="Rectangle 75"/>
            <p:cNvSpPr>
              <a:spLocks noChangeArrowheads="1"/>
            </p:cNvSpPr>
            <p:nvPr/>
          </p:nvSpPr>
          <p:spPr bwMode="auto">
            <a:xfrm>
              <a:off x="904" y="2905"/>
              <a:ext cx="377"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24" name="Rectangle 76"/>
            <p:cNvSpPr>
              <a:spLocks noChangeArrowheads="1"/>
            </p:cNvSpPr>
            <p:nvPr/>
          </p:nvSpPr>
          <p:spPr bwMode="auto">
            <a:xfrm>
              <a:off x="1545" y="2905"/>
              <a:ext cx="561"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700" b="0" i="0" u="none" strike="noStrike" cap="none" normalizeH="0" baseline="0" dirty="0" smtClean="0">
                  <a:ln>
                    <a:noFill/>
                  </a:ln>
                  <a:solidFill>
                    <a:srgbClr val="000000"/>
                  </a:solidFill>
                  <a:effectLst/>
                  <a:latin typeface="Calibri" pitchFamily="34" charset="0"/>
                  <a:cs typeface="Arial" pitchFamily="34" charset="0"/>
                </a:rPr>
                <a:t>1234567</a:t>
              </a:r>
              <a:endParaRPr kumimoji="0" lang="fr-FR" altLang="fr-FR" sz="1700" b="0" i="0" u="none" strike="noStrike" cap="none" normalizeH="0" baseline="0" dirty="0" smtClean="0">
                <a:ln>
                  <a:noFill/>
                </a:ln>
                <a:solidFill>
                  <a:schemeClr val="tx1"/>
                </a:solidFill>
                <a:effectLst/>
                <a:cs typeface="Arial" pitchFamily="34" charset="0"/>
              </a:endParaRPr>
            </a:p>
          </p:txBody>
        </p:sp>
        <p:sp>
          <p:nvSpPr>
            <p:cNvPr id="17425" name="Rectangle 77"/>
            <p:cNvSpPr>
              <a:spLocks noChangeArrowheads="1"/>
            </p:cNvSpPr>
            <p:nvPr/>
          </p:nvSpPr>
          <p:spPr bwMode="auto">
            <a:xfrm>
              <a:off x="2060" y="2905"/>
              <a:ext cx="60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6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600" b="0" i="0" u="none" strike="noStrike" cap="none" normalizeH="0" baseline="0" dirty="0" smtClean="0">
                <a:ln>
                  <a:noFill/>
                </a:ln>
                <a:solidFill>
                  <a:schemeClr val="tx1"/>
                </a:solidFill>
                <a:effectLst/>
                <a:cs typeface="Arial" pitchFamily="34" charset="0"/>
              </a:endParaRPr>
            </a:p>
          </p:txBody>
        </p:sp>
        <p:sp>
          <p:nvSpPr>
            <p:cNvPr id="17426" name="Rectangle 78"/>
            <p:cNvSpPr>
              <a:spLocks noChangeArrowheads="1"/>
            </p:cNvSpPr>
            <p:nvPr/>
          </p:nvSpPr>
          <p:spPr bwMode="auto">
            <a:xfrm>
              <a:off x="2694" y="2905"/>
              <a:ext cx="152"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27" name="Rectangle 79"/>
            <p:cNvSpPr>
              <a:spLocks noChangeArrowheads="1"/>
            </p:cNvSpPr>
            <p:nvPr/>
          </p:nvSpPr>
          <p:spPr bwMode="auto">
            <a:xfrm>
              <a:off x="3104" y="2905"/>
              <a:ext cx="469"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dirty="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28" name="Rectangle 80"/>
            <p:cNvSpPr>
              <a:spLocks noChangeArrowheads="1"/>
            </p:cNvSpPr>
            <p:nvPr/>
          </p:nvSpPr>
          <p:spPr bwMode="auto">
            <a:xfrm>
              <a:off x="3524" y="2925"/>
              <a:ext cx="48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rgbClr val="000000"/>
                  </a:solidFill>
                  <a:effectLst/>
                  <a:latin typeface="Times New Roman" pitchFamily="18" charset="0"/>
                  <a:cs typeface="Arial" pitchFamily="34" charset="0"/>
                </a:rPr>
                <a:t>480,0000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29" name="Rectangle 81"/>
            <p:cNvSpPr>
              <a:spLocks noChangeArrowheads="1"/>
            </p:cNvSpPr>
            <p:nvPr/>
          </p:nvSpPr>
          <p:spPr bwMode="auto">
            <a:xfrm>
              <a:off x="4174" y="2925"/>
              <a:ext cx="132"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000000"/>
                  </a:solidFill>
                  <a:effectLst/>
                  <a:latin typeface="Times New Roman" pitchFamily="18" charset="0"/>
                  <a:cs typeface="Arial" pitchFamily="34" charset="0"/>
                </a:rPr>
                <a:t>21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30" name="Rectangle 82"/>
            <p:cNvSpPr>
              <a:spLocks noChangeArrowheads="1"/>
            </p:cNvSpPr>
            <p:nvPr/>
          </p:nvSpPr>
          <p:spPr bwMode="auto">
            <a:xfrm>
              <a:off x="4676" y="2925"/>
              <a:ext cx="86"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000000"/>
                  </a:solidFill>
                  <a:effectLst/>
                  <a:latin typeface="Times New Roman" pitchFamily="18"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31" name="Rectangle 83"/>
            <p:cNvSpPr>
              <a:spLocks noChangeArrowheads="1"/>
            </p:cNvSpPr>
            <p:nvPr/>
          </p:nvSpPr>
          <p:spPr bwMode="auto">
            <a:xfrm>
              <a:off x="904" y="3104"/>
              <a:ext cx="377"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smtClean="0">
                  <a:ln>
                    <a:noFill/>
                  </a:ln>
                  <a:solidFill>
                    <a:srgbClr val="000000"/>
                  </a:solidFill>
                  <a:effectLst/>
                  <a:latin typeface="Calibri" pitchFamily="34" charset="0"/>
                  <a:cs typeface="Arial" pitchFamily="34" charset="0"/>
                </a:rPr>
                <a:t>abcdrug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32" name="Rectangle 84"/>
            <p:cNvSpPr>
              <a:spLocks noChangeArrowheads="1"/>
            </p:cNvSpPr>
            <p:nvPr/>
          </p:nvSpPr>
          <p:spPr bwMode="auto">
            <a:xfrm>
              <a:off x="1538" y="3104"/>
              <a:ext cx="568"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700" b="0" i="0" u="none" strike="noStrike" cap="none" normalizeH="0" baseline="0" dirty="0" smtClean="0">
                  <a:ln>
                    <a:noFill/>
                  </a:ln>
                  <a:solidFill>
                    <a:srgbClr val="000000"/>
                  </a:solidFill>
                  <a:effectLst/>
                  <a:latin typeface="Calibri" pitchFamily="34" charset="0"/>
                  <a:cs typeface="Arial" pitchFamily="34" charset="0"/>
                </a:rPr>
                <a:t>1234567</a:t>
              </a:r>
              <a:endParaRPr kumimoji="0" lang="fr-FR" altLang="fr-FR" sz="1700" b="0" i="0" u="none" strike="noStrike" cap="none" normalizeH="0" baseline="0" dirty="0" smtClean="0">
                <a:ln>
                  <a:noFill/>
                </a:ln>
                <a:solidFill>
                  <a:schemeClr val="tx1"/>
                </a:solidFill>
                <a:effectLst/>
                <a:cs typeface="Arial" pitchFamily="34" charset="0"/>
              </a:endParaRPr>
            </a:p>
          </p:txBody>
        </p:sp>
        <p:sp>
          <p:nvSpPr>
            <p:cNvPr id="17433" name="Rectangle 85"/>
            <p:cNvSpPr>
              <a:spLocks noChangeArrowheads="1"/>
            </p:cNvSpPr>
            <p:nvPr/>
          </p:nvSpPr>
          <p:spPr bwMode="auto">
            <a:xfrm>
              <a:off x="2060" y="3104"/>
              <a:ext cx="60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smtClean="0">
                  <a:ln>
                    <a:noFill/>
                  </a:ln>
                  <a:solidFill>
                    <a:srgbClr val="000000"/>
                  </a:solidFill>
                  <a:effectLst/>
                  <a:latin typeface="Calibri" pitchFamily="34" charset="0"/>
                  <a:cs typeface="Arial" pitchFamily="34" charset="0"/>
                </a:rPr>
                <a:t>1 mg/</a:t>
              </a:r>
              <a:r>
                <a:rPr kumimoji="0" lang="fr-FR" altLang="fr-FR" sz="1600" b="0" i="0" u="none" strike="noStrike" cap="none" normalizeH="0" baseline="0" dirty="0" err="1" smtClean="0">
                  <a:ln>
                    <a:noFill/>
                  </a:ln>
                  <a:solidFill>
                    <a:srgbClr val="000000"/>
                  </a:solidFill>
                  <a:effectLst/>
                  <a:latin typeface="Calibri" pitchFamily="34" charset="0"/>
                  <a:cs typeface="Arial" pitchFamily="34" charset="0"/>
                </a:rPr>
                <a:t>comp</a:t>
              </a:r>
              <a:endParaRPr kumimoji="0" lang="fr-FR" altLang="fr-FR" sz="1600" b="0" i="0" u="none" strike="noStrike" cap="none" normalizeH="0" baseline="0" dirty="0" smtClean="0">
                <a:ln>
                  <a:noFill/>
                </a:ln>
                <a:solidFill>
                  <a:schemeClr val="tx1"/>
                </a:solidFill>
                <a:effectLst/>
                <a:cs typeface="Arial" pitchFamily="34" charset="0"/>
              </a:endParaRPr>
            </a:p>
          </p:txBody>
        </p:sp>
        <p:sp>
          <p:nvSpPr>
            <p:cNvPr id="17434" name="Rectangle 86"/>
            <p:cNvSpPr>
              <a:spLocks noChangeArrowheads="1"/>
            </p:cNvSpPr>
            <p:nvPr/>
          </p:nvSpPr>
          <p:spPr bwMode="auto">
            <a:xfrm>
              <a:off x="2694" y="3104"/>
              <a:ext cx="152"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smtClean="0">
                  <a:ln>
                    <a:noFill/>
                  </a:ln>
                  <a:solidFill>
                    <a:srgbClr val="000000"/>
                  </a:solidFill>
                  <a:effectLst/>
                  <a:latin typeface="Calibri" pitchFamily="34" charset="0"/>
                  <a:cs typeface="Arial" pitchFamily="34" charset="0"/>
                </a:rPr>
                <a:t>S1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35" name="Rectangle 87"/>
            <p:cNvSpPr>
              <a:spLocks noChangeArrowheads="1"/>
            </p:cNvSpPr>
            <p:nvPr/>
          </p:nvSpPr>
          <p:spPr bwMode="auto">
            <a:xfrm>
              <a:off x="3104" y="3104"/>
              <a:ext cx="469"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dirty="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36" name="Rectangle 88"/>
            <p:cNvSpPr>
              <a:spLocks noChangeArrowheads="1"/>
            </p:cNvSpPr>
            <p:nvPr/>
          </p:nvSpPr>
          <p:spPr bwMode="auto">
            <a:xfrm>
              <a:off x="3520" y="3124"/>
              <a:ext cx="497"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rgbClr val="000000"/>
                  </a:solidFill>
                  <a:effectLst/>
                  <a:latin typeface="Times New Roman" pitchFamily="18" charset="0"/>
                  <a:cs typeface="Arial" pitchFamily="34" charset="0"/>
                </a:rPr>
                <a:t>120,0000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37" name="Rectangle 89"/>
            <p:cNvSpPr>
              <a:spLocks noChangeArrowheads="1"/>
            </p:cNvSpPr>
            <p:nvPr/>
          </p:nvSpPr>
          <p:spPr bwMode="auto">
            <a:xfrm>
              <a:off x="4174" y="3124"/>
              <a:ext cx="132"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000000"/>
                  </a:solidFill>
                  <a:effectLst/>
                  <a:latin typeface="Times New Roman" pitchFamily="18" charset="0"/>
                  <a:cs typeface="Arial" pitchFamily="34" charset="0"/>
                </a:rPr>
                <a:t>21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38" name="Rectangle 90"/>
            <p:cNvSpPr>
              <a:spLocks noChangeArrowheads="1"/>
            </p:cNvSpPr>
            <p:nvPr/>
          </p:nvSpPr>
          <p:spPr bwMode="auto">
            <a:xfrm>
              <a:off x="4584" y="3124"/>
              <a:ext cx="278"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smtClean="0">
                  <a:ln>
                    <a:noFill/>
                  </a:ln>
                  <a:solidFill>
                    <a:srgbClr val="000000"/>
                  </a:solidFill>
                  <a:effectLst/>
                  <a:latin typeface="Times New Roman" pitchFamily="18" charset="0"/>
                  <a:cs typeface="Arial" pitchFamily="34" charset="0"/>
                </a:rPr>
                <a:t>4-FSS</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43" name="Rectangle 95"/>
            <p:cNvSpPr>
              <a:spLocks noChangeArrowheads="1"/>
            </p:cNvSpPr>
            <p:nvPr/>
          </p:nvSpPr>
          <p:spPr bwMode="auto">
            <a:xfrm>
              <a:off x="1647" y="2005"/>
              <a:ext cx="3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rgbClr val="000000"/>
                  </a:solidFill>
                  <a:effectLst/>
                  <a:latin typeface="Calibri" pitchFamily="34" charset="0"/>
                  <a:cs typeface="Arial" pitchFamily="34" charset="0"/>
                </a:rPr>
                <a:t>DIN</a:t>
              </a:r>
              <a:endParaRPr kumimoji="0" lang="fr-FR" altLang="fr-FR" sz="1600" b="0" i="0" u="none" strike="noStrike" cap="none" normalizeH="0" baseline="0" dirty="0" smtClean="0">
                <a:ln>
                  <a:noFill/>
                </a:ln>
                <a:solidFill>
                  <a:schemeClr val="tx1"/>
                </a:solidFill>
                <a:effectLst/>
                <a:cs typeface="Arial" pitchFamily="34" charset="0"/>
              </a:endParaRPr>
            </a:p>
          </p:txBody>
        </p:sp>
        <p:sp>
          <p:nvSpPr>
            <p:cNvPr id="17452" name="Rectangle 104"/>
            <p:cNvSpPr>
              <a:spLocks noChangeArrowheads="1"/>
            </p:cNvSpPr>
            <p:nvPr/>
          </p:nvSpPr>
          <p:spPr bwMode="auto">
            <a:xfrm>
              <a:off x="884" y="1888"/>
              <a:ext cx="7"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3" name="Rectangle 105"/>
            <p:cNvSpPr>
              <a:spLocks noChangeArrowheads="1"/>
            </p:cNvSpPr>
            <p:nvPr/>
          </p:nvSpPr>
          <p:spPr bwMode="auto">
            <a:xfrm>
              <a:off x="1538" y="1888"/>
              <a:ext cx="7"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4" name="Rectangle 106"/>
            <p:cNvSpPr>
              <a:spLocks noChangeArrowheads="1"/>
            </p:cNvSpPr>
            <p:nvPr/>
          </p:nvSpPr>
          <p:spPr bwMode="auto">
            <a:xfrm>
              <a:off x="2040" y="1888"/>
              <a:ext cx="7"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5" name="Rectangle 107"/>
            <p:cNvSpPr>
              <a:spLocks noChangeArrowheads="1"/>
            </p:cNvSpPr>
            <p:nvPr/>
          </p:nvSpPr>
          <p:spPr bwMode="auto">
            <a:xfrm>
              <a:off x="2674" y="1888"/>
              <a:ext cx="7"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6" name="Rectangle 108"/>
            <p:cNvSpPr>
              <a:spLocks noChangeArrowheads="1"/>
            </p:cNvSpPr>
            <p:nvPr/>
          </p:nvSpPr>
          <p:spPr bwMode="auto">
            <a:xfrm>
              <a:off x="3097" y="1888"/>
              <a:ext cx="7"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7" name="Line 109"/>
            <p:cNvSpPr>
              <a:spLocks noChangeShapeType="1"/>
            </p:cNvSpPr>
            <p:nvPr/>
          </p:nvSpPr>
          <p:spPr bwMode="auto">
            <a:xfrm>
              <a:off x="891" y="1888"/>
              <a:ext cx="407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58" name="Rectangle 110"/>
            <p:cNvSpPr>
              <a:spLocks noChangeArrowheads="1"/>
            </p:cNvSpPr>
            <p:nvPr/>
          </p:nvSpPr>
          <p:spPr bwMode="auto">
            <a:xfrm>
              <a:off x="891" y="1888"/>
              <a:ext cx="4076"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59" name="Line 111"/>
            <p:cNvSpPr>
              <a:spLocks noChangeShapeType="1"/>
            </p:cNvSpPr>
            <p:nvPr/>
          </p:nvSpPr>
          <p:spPr bwMode="auto">
            <a:xfrm>
              <a:off x="891" y="2287"/>
              <a:ext cx="407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0" name="Rectangle 112"/>
            <p:cNvSpPr>
              <a:spLocks noChangeArrowheads="1"/>
            </p:cNvSpPr>
            <p:nvPr/>
          </p:nvSpPr>
          <p:spPr bwMode="auto">
            <a:xfrm>
              <a:off x="891" y="2287"/>
              <a:ext cx="4076"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1" name="Line 113"/>
            <p:cNvSpPr>
              <a:spLocks noChangeShapeType="1"/>
            </p:cNvSpPr>
            <p:nvPr/>
          </p:nvSpPr>
          <p:spPr bwMode="auto">
            <a:xfrm>
              <a:off x="891" y="2486"/>
              <a:ext cx="407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2" name="Rectangle 114"/>
            <p:cNvSpPr>
              <a:spLocks noChangeArrowheads="1"/>
            </p:cNvSpPr>
            <p:nvPr/>
          </p:nvSpPr>
          <p:spPr bwMode="auto">
            <a:xfrm>
              <a:off x="891" y="2486"/>
              <a:ext cx="4076"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3" name="Line 115"/>
            <p:cNvSpPr>
              <a:spLocks noChangeShapeType="1"/>
            </p:cNvSpPr>
            <p:nvPr/>
          </p:nvSpPr>
          <p:spPr bwMode="auto">
            <a:xfrm>
              <a:off x="891" y="2686"/>
              <a:ext cx="407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4" name="Rectangle 116"/>
            <p:cNvSpPr>
              <a:spLocks noChangeArrowheads="1"/>
            </p:cNvSpPr>
            <p:nvPr/>
          </p:nvSpPr>
          <p:spPr bwMode="auto">
            <a:xfrm>
              <a:off x="891" y="2686"/>
              <a:ext cx="4076"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5" name="Line 117"/>
            <p:cNvSpPr>
              <a:spLocks noChangeShapeType="1"/>
            </p:cNvSpPr>
            <p:nvPr/>
          </p:nvSpPr>
          <p:spPr bwMode="auto">
            <a:xfrm>
              <a:off x="891" y="2885"/>
              <a:ext cx="407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6" name="Rectangle 118"/>
            <p:cNvSpPr>
              <a:spLocks noChangeArrowheads="1"/>
            </p:cNvSpPr>
            <p:nvPr/>
          </p:nvSpPr>
          <p:spPr bwMode="auto">
            <a:xfrm>
              <a:off x="891" y="2885"/>
              <a:ext cx="4076"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7" name="Line 119"/>
            <p:cNvSpPr>
              <a:spLocks noChangeShapeType="1"/>
            </p:cNvSpPr>
            <p:nvPr/>
          </p:nvSpPr>
          <p:spPr bwMode="auto">
            <a:xfrm>
              <a:off x="891" y="3085"/>
              <a:ext cx="407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68" name="Rectangle 120"/>
            <p:cNvSpPr>
              <a:spLocks noChangeArrowheads="1"/>
            </p:cNvSpPr>
            <p:nvPr/>
          </p:nvSpPr>
          <p:spPr bwMode="auto">
            <a:xfrm>
              <a:off x="891" y="3085"/>
              <a:ext cx="4076"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69" name="Line 121"/>
            <p:cNvSpPr>
              <a:spLocks noChangeShapeType="1"/>
            </p:cNvSpPr>
            <p:nvPr/>
          </p:nvSpPr>
          <p:spPr bwMode="auto">
            <a:xfrm>
              <a:off x="884" y="1888"/>
              <a:ext cx="0" cy="140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0" name="Rectangle 122"/>
            <p:cNvSpPr>
              <a:spLocks noChangeArrowheads="1"/>
            </p:cNvSpPr>
            <p:nvPr/>
          </p:nvSpPr>
          <p:spPr bwMode="auto">
            <a:xfrm>
              <a:off x="884" y="1888"/>
              <a:ext cx="7" cy="140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1" name="Line 123"/>
            <p:cNvSpPr>
              <a:spLocks noChangeShapeType="1"/>
            </p:cNvSpPr>
            <p:nvPr/>
          </p:nvSpPr>
          <p:spPr bwMode="auto">
            <a:xfrm>
              <a:off x="1538" y="1983"/>
              <a:ext cx="0" cy="139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2" name="Rectangle 124"/>
            <p:cNvSpPr>
              <a:spLocks noChangeArrowheads="1"/>
            </p:cNvSpPr>
            <p:nvPr/>
          </p:nvSpPr>
          <p:spPr bwMode="auto">
            <a:xfrm>
              <a:off x="1538" y="1898"/>
              <a:ext cx="7" cy="139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3" name="Line 125"/>
            <p:cNvSpPr>
              <a:spLocks noChangeShapeType="1"/>
            </p:cNvSpPr>
            <p:nvPr/>
          </p:nvSpPr>
          <p:spPr bwMode="auto">
            <a:xfrm>
              <a:off x="2040" y="1898"/>
              <a:ext cx="0" cy="139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4" name="Rectangle 126"/>
            <p:cNvSpPr>
              <a:spLocks noChangeArrowheads="1"/>
            </p:cNvSpPr>
            <p:nvPr/>
          </p:nvSpPr>
          <p:spPr bwMode="auto">
            <a:xfrm>
              <a:off x="2040" y="1898"/>
              <a:ext cx="7" cy="139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5" name="Line 127"/>
            <p:cNvSpPr>
              <a:spLocks noChangeShapeType="1"/>
            </p:cNvSpPr>
            <p:nvPr/>
          </p:nvSpPr>
          <p:spPr bwMode="auto">
            <a:xfrm>
              <a:off x="2674" y="1898"/>
              <a:ext cx="0" cy="139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6" name="Rectangle 128"/>
            <p:cNvSpPr>
              <a:spLocks noChangeArrowheads="1"/>
            </p:cNvSpPr>
            <p:nvPr/>
          </p:nvSpPr>
          <p:spPr bwMode="auto">
            <a:xfrm>
              <a:off x="2674" y="1898"/>
              <a:ext cx="7" cy="139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7" name="Line 129"/>
            <p:cNvSpPr>
              <a:spLocks noChangeShapeType="1"/>
            </p:cNvSpPr>
            <p:nvPr/>
          </p:nvSpPr>
          <p:spPr bwMode="auto">
            <a:xfrm>
              <a:off x="3097" y="1898"/>
              <a:ext cx="0" cy="139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78" name="Rectangle 130"/>
            <p:cNvSpPr>
              <a:spLocks noChangeArrowheads="1"/>
            </p:cNvSpPr>
            <p:nvPr/>
          </p:nvSpPr>
          <p:spPr bwMode="auto">
            <a:xfrm>
              <a:off x="3097" y="1898"/>
              <a:ext cx="7" cy="139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79" name="Line 131"/>
            <p:cNvSpPr>
              <a:spLocks noChangeShapeType="1"/>
            </p:cNvSpPr>
            <p:nvPr/>
          </p:nvSpPr>
          <p:spPr bwMode="auto">
            <a:xfrm>
              <a:off x="3520" y="1898"/>
              <a:ext cx="0" cy="139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0" name="Rectangle 132"/>
            <p:cNvSpPr>
              <a:spLocks noChangeArrowheads="1"/>
            </p:cNvSpPr>
            <p:nvPr/>
          </p:nvSpPr>
          <p:spPr bwMode="auto">
            <a:xfrm>
              <a:off x="3520" y="1898"/>
              <a:ext cx="7" cy="139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1" name="Line 133"/>
            <p:cNvSpPr>
              <a:spLocks noChangeShapeType="1"/>
            </p:cNvSpPr>
            <p:nvPr/>
          </p:nvSpPr>
          <p:spPr bwMode="auto">
            <a:xfrm>
              <a:off x="4002" y="1898"/>
              <a:ext cx="0" cy="139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2" name="Rectangle 134"/>
            <p:cNvSpPr>
              <a:spLocks noChangeArrowheads="1"/>
            </p:cNvSpPr>
            <p:nvPr/>
          </p:nvSpPr>
          <p:spPr bwMode="auto">
            <a:xfrm>
              <a:off x="4002" y="1898"/>
              <a:ext cx="7" cy="139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3" name="Line 135"/>
            <p:cNvSpPr>
              <a:spLocks noChangeShapeType="1"/>
            </p:cNvSpPr>
            <p:nvPr/>
          </p:nvSpPr>
          <p:spPr bwMode="auto">
            <a:xfrm>
              <a:off x="4425" y="1898"/>
              <a:ext cx="0" cy="139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4" name="Rectangle 136"/>
            <p:cNvSpPr>
              <a:spLocks noChangeArrowheads="1"/>
            </p:cNvSpPr>
            <p:nvPr/>
          </p:nvSpPr>
          <p:spPr bwMode="auto">
            <a:xfrm>
              <a:off x="4425" y="1898"/>
              <a:ext cx="7" cy="139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5" name="Line 137"/>
            <p:cNvSpPr>
              <a:spLocks noChangeShapeType="1"/>
            </p:cNvSpPr>
            <p:nvPr/>
          </p:nvSpPr>
          <p:spPr bwMode="auto">
            <a:xfrm>
              <a:off x="891" y="3284"/>
              <a:ext cx="407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6" name="Rectangle 138"/>
            <p:cNvSpPr>
              <a:spLocks noChangeArrowheads="1"/>
            </p:cNvSpPr>
            <p:nvPr/>
          </p:nvSpPr>
          <p:spPr bwMode="auto">
            <a:xfrm>
              <a:off x="891" y="3284"/>
              <a:ext cx="4076"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7" name="Line 139"/>
            <p:cNvSpPr>
              <a:spLocks noChangeShapeType="1"/>
            </p:cNvSpPr>
            <p:nvPr/>
          </p:nvSpPr>
          <p:spPr bwMode="auto">
            <a:xfrm>
              <a:off x="4960" y="1898"/>
              <a:ext cx="0" cy="139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88" name="Rectangle 140"/>
            <p:cNvSpPr>
              <a:spLocks noChangeArrowheads="1"/>
            </p:cNvSpPr>
            <p:nvPr/>
          </p:nvSpPr>
          <p:spPr bwMode="auto">
            <a:xfrm>
              <a:off x="4960" y="1898"/>
              <a:ext cx="7" cy="139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89" name="Line 141"/>
            <p:cNvSpPr>
              <a:spLocks noChangeShapeType="1"/>
            </p:cNvSpPr>
            <p:nvPr/>
          </p:nvSpPr>
          <p:spPr bwMode="auto">
            <a:xfrm>
              <a:off x="884" y="329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90" name="Rectangle 142"/>
            <p:cNvSpPr>
              <a:spLocks noChangeArrowheads="1"/>
            </p:cNvSpPr>
            <p:nvPr/>
          </p:nvSpPr>
          <p:spPr bwMode="auto">
            <a:xfrm>
              <a:off x="884" y="3294"/>
              <a:ext cx="7" cy="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91" name="Line 143"/>
            <p:cNvSpPr>
              <a:spLocks noChangeShapeType="1"/>
            </p:cNvSpPr>
            <p:nvPr/>
          </p:nvSpPr>
          <p:spPr bwMode="auto">
            <a:xfrm>
              <a:off x="1538" y="329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92" name="Rectangle 144"/>
            <p:cNvSpPr>
              <a:spLocks noChangeArrowheads="1"/>
            </p:cNvSpPr>
            <p:nvPr/>
          </p:nvSpPr>
          <p:spPr bwMode="auto">
            <a:xfrm>
              <a:off x="1538" y="3294"/>
              <a:ext cx="7" cy="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93" name="Line 145"/>
            <p:cNvSpPr>
              <a:spLocks noChangeShapeType="1"/>
            </p:cNvSpPr>
            <p:nvPr/>
          </p:nvSpPr>
          <p:spPr bwMode="auto">
            <a:xfrm>
              <a:off x="2040" y="329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94" name="Rectangle 146"/>
            <p:cNvSpPr>
              <a:spLocks noChangeArrowheads="1"/>
            </p:cNvSpPr>
            <p:nvPr/>
          </p:nvSpPr>
          <p:spPr bwMode="auto">
            <a:xfrm>
              <a:off x="2040" y="3294"/>
              <a:ext cx="7" cy="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95" name="Line 147"/>
            <p:cNvSpPr>
              <a:spLocks noChangeShapeType="1"/>
            </p:cNvSpPr>
            <p:nvPr/>
          </p:nvSpPr>
          <p:spPr bwMode="auto">
            <a:xfrm>
              <a:off x="2674" y="329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96" name="Rectangle 148"/>
            <p:cNvSpPr>
              <a:spLocks noChangeArrowheads="1"/>
            </p:cNvSpPr>
            <p:nvPr/>
          </p:nvSpPr>
          <p:spPr bwMode="auto">
            <a:xfrm>
              <a:off x="2674" y="3294"/>
              <a:ext cx="7" cy="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97" name="Line 149"/>
            <p:cNvSpPr>
              <a:spLocks noChangeShapeType="1"/>
            </p:cNvSpPr>
            <p:nvPr/>
          </p:nvSpPr>
          <p:spPr bwMode="auto">
            <a:xfrm>
              <a:off x="3097" y="329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498" name="Rectangle 150"/>
            <p:cNvSpPr>
              <a:spLocks noChangeArrowheads="1"/>
            </p:cNvSpPr>
            <p:nvPr/>
          </p:nvSpPr>
          <p:spPr bwMode="auto">
            <a:xfrm>
              <a:off x="3097" y="3294"/>
              <a:ext cx="7" cy="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499" name="Line 151"/>
            <p:cNvSpPr>
              <a:spLocks noChangeShapeType="1"/>
            </p:cNvSpPr>
            <p:nvPr/>
          </p:nvSpPr>
          <p:spPr bwMode="auto">
            <a:xfrm>
              <a:off x="4967" y="188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00" name="Rectangle 152"/>
            <p:cNvSpPr>
              <a:spLocks noChangeArrowheads="1"/>
            </p:cNvSpPr>
            <p:nvPr/>
          </p:nvSpPr>
          <p:spPr bwMode="auto">
            <a:xfrm>
              <a:off x="4967" y="1888"/>
              <a:ext cx="7" cy="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01" name="Line 153"/>
            <p:cNvSpPr>
              <a:spLocks noChangeShapeType="1"/>
            </p:cNvSpPr>
            <p:nvPr/>
          </p:nvSpPr>
          <p:spPr bwMode="auto">
            <a:xfrm>
              <a:off x="4967" y="208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02" name="Rectangle 154"/>
            <p:cNvSpPr>
              <a:spLocks noChangeArrowheads="1"/>
            </p:cNvSpPr>
            <p:nvPr/>
          </p:nvSpPr>
          <p:spPr bwMode="auto">
            <a:xfrm>
              <a:off x="4967" y="2087"/>
              <a:ext cx="7" cy="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03" name="Line 155"/>
            <p:cNvSpPr>
              <a:spLocks noChangeShapeType="1"/>
            </p:cNvSpPr>
            <p:nvPr/>
          </p:nvSpPr>
          <p:spPr bwMode="auto">
            <a:xfrm>
              <a:off x="4967" y="228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04" name="Rectangle 156"/>
            <p:cNvSpPr>
              <a:spLocks noChangeArrowheads="1"/>
            </p:cNvSpPr>
            <p:nvPr/>
          </p:nvSpPr>
          <p:spPr bwMode="auto">
            <a:xfrm>
              <a:off x="4967" y="2287"/>
              <a:ext cx="7" cy="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05" name="Line 157"/>
            <p:cNvSpPr>
              <a:spLocks noChangeShapeType="1"/>
            </p:cNvSpPr>
            <p:nvPr/>
          </p:nvSpPr>
          <p:spPr bwMode="auto">
            <a:xfrm>
              <a:off x="4967" y="2486"/>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06" name="Rectangle 158"/>
            <p:cNvSpPr>
              <a:spLocks noChangeArrowheads="1"/>
            </p:cNvSpPr>
            <p:nvPr/>
          </p:nvSpPr>
          <p:spPr bwMode="auto">
            <a:xfrm>
              <a:off x="4967" y="2486"/>
              <a:ext cx="7" cy="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07" name="Line 159"/>
            <p:cNvSpPr>
              <a:spLocks noChangeShapeType="1"/>
            </p:cNvSpPr>
            <p:nvPr/>
          </p:nvSpPr>
          <p:spPr bwMode="auto">
            <a:xfrm>
              <a:off x="4967" y="2686"/>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08" name="Rectangle 160"/>
            <p:cNvSpPr>
              <a:spLocks noChangeArrowheads="1"/>
            </p:cNvSpPr>
            <p:nvPr/>
          </p:nvSpPr>
          <p:spPr bwMode="auto">
            <a:xfrm>
              <a:off x="4967" y="2686"/>
              <a:ext cx="7" cy="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09" name="Line 161"/>
            <p:cNvSpPr>
              <a:spLocks noChangeShapeType="1"/>
            </p:cNvSpPr>
            <p:nvPr/>
          </p:nvSpPr>
          <p:spPr bwMode="auto">
            <a:xfrm>
              <a:off x="4967" y="288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10" name="Rectangle 162"/>
            <p:cNvSpPr>
              <a:spLocks noChangeArrowheads="1"/>
            </p:cNvSpPr>
            <p:nvPr/>
          </p:nvSpPr>
          <p:spPr bwMode="auto">
            <a:xfrm>
              <a:off x="4967" y="2885"/>
              <a:ext cx="7" cy="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11" name="Line 163"/>
            <p:cNvSpPr>
              <a:spLocks noChangeShapeType="1"/>
            </p:cNvSpPr>
            <p:nvPr/>
          </p:nvSpPr>
          <p:spPr bwMode="auto">
            <a:xfrm>
              <a:off x="4967" y="308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12" name="Rectangle 164"/>
            <p:cNvSpPr>
              <a:spLocks noChangeArrowheads="1"/>
            </p:cNvSpPr>
            <p:nvPr/>
          </p:nvSpPr>
          <p:spPr bwMode="auto">
            <a:xfrm>
              <a:off x="4967" y="3085"/>
              <a:ext cx="7" cy="9"/>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7513" name="Line 165"/>
            <p:cNvSpPr>
              <a:spLocks noChangeShapeType="1"/>
            </p:cNvSpPr>
            <p:nvPr/>
          </p:nvSpPr>
          <p:spPr bwMode="auto">
            <a:xfrm>
              <a:off x="4967" y="328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7514" name="Rectangle 166"/>
            <p:cNvSpPr>
              <a:spLocks noChangeArrowheads="1"/>
            </p:cNvSpPr>
            <p:nvPr/>
          </p:nvSpPr>
          <p:spPr bwMode="auto">
            <a:xfrm>
              <a:off x="4967" y="3284"/>
              <a:ext cx="7" cy="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grpSp>
      <p:sp>
        <p:nvSpPr>
          <p:cNvPr id="171" name="Rectangle 229"/>
          <p:cNvSpPr>
            <a:spLocks noChangeArrowheads="1"/>
          </p:cNvSpPr>
          <p:nvPr/>
        </p:nvSpPr>
        <p:spPr bwMode="auto">
          <a:xfrm>
            <a:off x="1435100" y="3041649"/>
            <a:ext cx="1008063"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Appellation générique du médicament</a:t>
            </a:r>
            <a:endParaRPr kumimoji="0" lang="fr-FR" altLang="fr-FR" sz="1200" b="0" i="0" u="none" strike="noStrike" cap="none" normalizeH="0" baseline="0" dirty="0" smtClean="0">
              <a:ln>
                <a:noFill/>
              </a:ln>
              <a:solidFill>
                <a:schemeClr val="tx1"/>
              </a:solidFill>
              <a:effectLst/>
              <a:cs typeface="Arial" pitchFamily="34" charset="0"/>
            </a:endParaRPr>
          </a:p>
        </p:txBody>
      </p:sp>
      <p:sp>
        <p:nvSpPr>
          <p:cNvPr id="172" name="Rectangle 231"/>
          <p:cNvSpPr>
            <a:spLocks noChangeArrowheads="1"/>
          </p:cNvSpPr>
          <p:nvPr/>
        </p:nvSpPr>
        <p:spPr bwMode="auto">
          <a:xfrm>
            <a:off x="3255962" y="3041648"/>
            <a:ext cx="10001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Concentration/</a:t>
            </a:r>
            <a:r>
              <a:rPr kumimoji="0" lang="fr-FR" altLang="fr-FR" sz="1200" b="1" i="0" u="none" strike="noStrike" cap="none" normalizeH="0" dirty="0" smtClean="0">
                <a:ln>
                  <a:noFill/>
                </a:ln>
                <a:solidFill>
                  <a:srgbClr val="000000"/>
                </a:solidFill>
                <a:effectLst/>
                <a:latin typeface="Calibri" pitchFamily="34" charset="0"/>
                <a:cs typeface="Arial"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unité</a:t>
            </a:r>
            <a:endParaRPr kumimoji="0" lang="fr-FR" altLang="fr-FR" sz="1200" b="0" i="0" u="none" strike="noStrike" cap="none" normalizeH="0" baseline="0" dirty="0" smtClean="0">
              <a:ln>
                <a:noFill/>
              </a:ln>
              <a:solidFill>
                <a:schemeClr val="tx1"/>
              </a:solidFill>
              <a:effectLst/>
              <a:cs typeface="Arial" pitchFamily="34" charset="0"/>
            </a:endParaRPr>
          </a:p>
        </p:txBody>
      </p:sp>
      <p:sp>
        <p:nvSpPr>
          <p:cNvPr id="173" name="Rectangle 233"/>
          <p:cNvSpPr>
            <a:spLocks noChangeArrowheads="1"/>
          </p:cNvSpPr>
          <p:nvPr/>
        </p:nvSpPr>
        <p:spPr bwMode="auto">
          <a:xfrm>
            <a:off x="4290989" y="3041649"/>
            <a:ext cx="636612"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rPr>
              <a:t>Form</a:t>
            </a:r>
            <a:r>
              <a:rPr lang="fr-FR" altLang="fr-FR" sz="1100" b="1" dirty="0" smtClean="0">
                <a:solidFill>
                  <a:srgbClr val="000000"/>
                </a:solidFill>
                <a:latin typeface="Calibri" pitchFamily="34" charset="0"/>
              </a:rPr>
              <a:t>e posologique</a:t>
            </a:r>
            <a:endParaRPr kumimoji="0" lang="fr-FR" altLang="fr-FR" sz="1100" b="0" i="0" u="none" strike="noStrike" cap="none" normalizeH="0" baseline="0" dirty="0" smtClean="0">
              <a:ln>
                <a:noFill/>
              </a:ln>
              <a:solidFill>
                <a:schemeClr val="tx1"/>
              </a:solidFill>
              <a:effectLst/>
            </a:endParaRPr>
          </a:p>
        </p:txBody>
      </p:sp>
      <p:sp>
        <p:nvSpPr>
          <p:cNvPr id="174" name="Rectangle 234"/>
          <p:cNvSpPr>
            <a:spLocks noChangeArrowheads="1"/>
          </p:cNvSpPr>
          <p:nvPr/>
        </p:nvSpPr>
        <p:spPr bwMode="auto">
          <a:xfrm>
            <a:off x="4931568" y="2997201"/>
            <a:ext cx="7405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Format d’emballage </a:t>
            </a:r>
            <a:endParaRPr kumimoji="0" lang="fr-FR" altLang="fr-FR" sz="1100" b="0" i="0" u="none" strike="noStrike" cap="none" normalizeH="0" baseline="0" dirty="0" smtClean="0">
              <a:ln>
                <a:noFill/>
              </a:ln>
              <a:solidFill>
                <a:schemeClr val="tx1"/>
              </a:solidFill>
              <a:effectLst/>
              <a:cs typeface="Arial" pitchFamily="34" charset="0"/>
            </a:endParaRPr>
          </a:p>
        </p:txBody>
      </p:sp>
      <p:sp>
        <p:nvSpPr>
          <p:cNvPr id="175" name="Rectangle 237"/>
          <p:cNvSpPr>
            <a:spLocks noChangeArrowheads="1"/>
          </p:cNvSpPr>
          <p:nvPr/>
        </p:nvSpPr>
        <p:spPr bwMode="auto">
          <a:xfrm>
            <a:off x="5672137" y="3060786"/>
            <a:ext cx="606424"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Prix départ-usine</a:t>
            </a:r>
            <a:endParaRPr kumimoji="0" lang="fr-FR" altLang="fr-FR" sz="1200" b="0" i="0" u="none" strike="noStrike" cap="none" normalizeH="0" baseline="0" dirty="0" smtClean="0">
              <a:ln>
                <a:noFill/>
              </a:ln>
              <a:solidFill>
                <a:schemeClr val="tx1"/>
              </a:solidFill>
              <a:effectLst/>
              <a:cs typeface="Arial" pitchFamily="34" charset="0"/>
            </a:endParaRPr>
          </a:p>
        </p:txBody>
      </p:sp>
      <p:sp>
        <p:nvSpPr>
          <p:cNvPr id="176" name="Rectangle 225"/>
          <p:cNvSpPr>
            <a:spLocks noChangeArrowheads="1"/>
          </p:cNvSpPr>
          <p:nvPr/>
        </p:nvSpPr>
        <p:spPr bwMode="auto">
          <a:xfrm>
            <a:off x="6376988" y="3123142"/>
            <a:ext cx="64769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rgbClr val="000000"/>
                </a:solidFill>
                <a:effectLst/>
                <a:latin typeface="Calibri" pitchFamily="34" charset="0"/>
                <a:cs typeface="Arial" pitchFamily="34" charset="0"/>
              </a:rPr>
              <a:t>Pays</a:t>
            </a:r>
            <a:endParaRPr kumimoji="0" lang="fr-FR" altLang="fr-FR" sz="1600" b="0" i="0" u="none" strike="noStrike" cap="none" normalizeH="0" baseline="0" dirty="0" smtClean="0">
              <a:ln>
                <a:noFill/>
              </a:ln>
              <a:solidFill>
                <a:schemeClr val="tx1"/>
              </a:solidFill>
              <a:effectLst/>
              <a:cs typeface="Arial" pitchFamily="34" charset="0"/>
            </a:endParaRPr>
          </a:p>
        </p:txBody>
      </p:sp>
      <p:sp>
        <p:nvSpPr>
          <p:cNvPr id="177" name="Rectangle 227"/>
          <p:cNvSpPr>
            <a:spLocks noChangeArrowheads="1"/>
          </p:cNvSpPr>
          <p:nvPr/>
        </p:nvSpPr>
        <p:spPr bwMode="auto">
          <a:xfrm>
            <a:off x="7041666" y="3095303"/>
            <a:ext cx="85456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Catégorie de client</a:t>
            </a:r>
            <a:endParaRPr kumimoji="0" lang="fr-FR" altLang="fr-FR" sz="1200" b="0" i="0" u="none" strike="noStrike" cap="none" normalizeH="0" baseline="0" dirty="0" smtClean="0">
              <a:ln>
                <a:noFill/>
              </a:ln>
              <a:solidFill>
                <a:schemeClr val="tx1"/>
              </a:solidFill>
              <a:effectLst/>
              <a:cs typeface="Arial" pitchFamily="34" charset="0"/>
            </a:endParaRPr>
          </a:p>
        </p:txBody>
      </p:sp>
    </p:spTree>
    <p:extLst>
      <p:ext uri="{BB962C8B-B14F-4D97-AF65-F5344CB8AC3E}">
        <p14:creationId xmlns:p14="http://schemas.microsoft.com/office/powerpoint/2010/main" val="29937948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066800" y="260648"/>
            <a:ext cx="8257728" cy="1949152"/>
          </a:xfrm>
        </p:spPr>
        <p:txBody>
          <a:bodyPr/>
          <a:lstStyle/>
          <a:p>
            <a:r>
              <a:rPr lang="fr-FR" sz="2600" dirty="0" smtClean="0"/>
              <a:t>Section 5 du formulaire 2 : Sources internationales pour 2013</a:t>
            </a:r>
          </a:p>
        </p:txBody>
      </p:sp>
      <p:sp>
        <p:nvSpPr>
          <p:cNvPr id="15363" name="Content Placeholder 2"/>
          <p:cNvSpPr>
            <a:spLocks noGrp="1"/>
          </p:cNvSpPr>
          <p:nvPr>
            <p:ph idx="1"/>
          </p:nvPr>
        </p:nvSpPr>
        <p:spPr>
          <a:xfrm>
            <a:off x="1066800" y="1412776"/>
            <a:ext cx="7848600" cy="5140424"/>
          </a:xfrm>
        </p:spPr>
        <p:txBody>
          <a:bodyPr/>
          <a:lstStyle/>
          <a:p>
            <a:endParaRPr lang="en-US" b="0" dirty="0" smtClean="0"/>
          </a:p>
          <a:p>
            <a:pPr>
              <a:buFont typeface="Wingdings" pitchFamily="2" charset="2"/>
              <a:buNone/>
            </a:pPr>
            <a:endParaRPr lang="en-CA" dirty="0" smtClean="0"/>
          </a:p>
        </p:txBody>
      </p:sp>
      <p:sp>
        <p:nvSpPr>
          <p:cNvPr id="15364" name="Slide Number Placeholder 3"/>
          <p:cNvSpPr>
            <a:spLocks noGrp="1"/>
          </p:cNvSpPr>
          <p:nvPr>
            <p:ph type="sldNum" sz="quarter" idx="10"/>
          </p:nvPr>
        </p:nvSpPr>
        <p:spPr>
          <a:noFill/>
        </p:spPr>
        <p:txBody>
          <a:bodyPr/>
          <a:lstStyle/>
          <a:p>
            <a:fld id="{49249B6B-0392-4CE0-BDCC-717E5B53EF78}" type="slidenum">
              <a:rPr lang="en-US" smtClean="0">
                <a:solidFill>
                  <a:srgbClr val="FFFFFF"/>
                </a:solidFill>
              </a:rPr>
              <a:pPr/>
              <a:t>25</a:t>
            </a:fld>
            <a:endParaRPr lang="en-US" smtClean="0">
              <a:solidFill>
                <a:srgbClr val="003366"/>
              </a:solidFill>
            </a:endParaRPr>
          </a:p>
        </p:txBody>
      </p:sp>
      <p:sp>
        <p:nvSpPr>
          <p:cNvPr id="15365" name="Line 4"/>
          <p:cNvSpPr>
            <a:spLocks noChangeShapeType="1"/>
          </p:cNvSpPr>
          <p:nvPr/>
        </p:nvSpPr>
        <p:spPr bwMode="auto">
          <a:xfrm>
            <a:off x="1043608" y="764704"/>
            <a:ext cx="8100392" cy="9128"/>
          </a:xfrm>
          <a:prstGeom prst="line">
            <a:avLst/>
          </a:prstGeom>
          <a:noFill/>
          <a:ln w="22225" cap="sq">
            <a:solidFill>
              <a:srgbClr val="20558A"/>
            </a:solidFill>
            <a:round/>
            <a:headEnd type="none" w="sm" len="sm"/>
            <a:tailEnd type="none" w="sm" len="sm"/>
          </a:ln>
        </p:spPr>
        <p:txBody>
          <a:bodyPr wrap="none" anchor="ctr"/>
          <a:lstStyle/>
          <a:p>
            <a:endParaRPr lang="en-CA">
              <a:solidFill>
                <a:srgbClr val="003366"/>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592586034"/>
              </p:ext>
            </p:extLst>
          </p:nvPr>
        </p:nvGraphicFramePr>
        <p:xfrm>
          <a:off x="1187624" y="1014522"/>
          <a:ext cx="7776865" cy="3925542"/>
        </p:xfrm>
        <a:graphic>
          <a:graphicData uri="http://schemas.openxmlformats.org/drawingml/2006/table">
            <a:tbl>
              <a:tblPr firstRow="1" bandRow="1">
                <a:tableStyleId>{5C22544A-7EE6-4342-B048-85BDC9FD1C3A}</a:tableStyleId>
              </a:tblPr>
              <a:tblGrid>
                <a:gridCol w="1440160"/>
                <a:gridCol w="2088232"/>
                <a:gridCol w="936104"/>
                <a:gridCol w="1224136"/>
                <a:gridCol w="1224136"/>
                <a:gridCol w="864097"/>
              </a:tblGrid>
              <a:tr h="350944">
                <a:tc>
                  <a:txBody>
                    <a:bodyPr/>
                    <a:lstStyle/>
                    <a:p>
                      <a:r>
                        <a:rPr lang="fr-FR" sz="1600" noProof="0" dirty="0" smtClean="0">
                          <a:solidFill>
                            <a:srgbClr val="1D4585"/>
                          </a:solidFill>
                        </a:rPr>
                        <a:t>Pays (code)</a:t>
                      </a:r>
                      <a:endParaRPr lang="fr-FR" sz="16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600" noProof="0" dirty="0" smtClean="0">
                          <a:solidFill>
                            <a:srgbClr val="1D4585"/>
                          </a:solidFill>
                        </a:rPr>
                        <a:t>Formulaire</a:t>
                      </a:r>
                      <a:endParaRPr lang="fr-FR" sz="16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600" noProof="0" dirty="0" smtClean="0">
                          <a:solidFill>
                            <a:srgbClr val="1D4585"/>
                          </a:solidFill>
                        </a:rPr>
                        <a:t>Hôpitaux</a:t>
                      </a:r>
                      <a:endParaRPr lang="fr-FR" sz="16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600" noProof="0" dirty="0" smtClean="0">
                          <a:solidFill>
                            <a:srgbClr val="1D4585"/>
                          </a:solidFill>
                        </a:rPr>
                        <a:t>Pharmacies</a:t>
                      </a:r>
                      <a:endParaRPr lang="fr-FR" sz="16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600" noProof="0" dirty="0" smtClean="0">
                          <a:solidFill>
                            <a:srgbClr val="1D4585"/>
                          </a:solidFill>
                        </a:rPr>
                        <a:t>Grossistes</a:t>
                      </a:r>
                      <a:endParaRPr lang="fr-FR" sz="16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600" noProof="0" dirty="0" smtClean="0">
                          <a:solidFill>
                            <a:srgbClr val="1D4585"/>
                          </a:solidFill>
                        </a:rPr>
                        <a:t>Autres</a:t>
                      </a:r>
                      <a:endParaRPr lang="fr-FR" sz="16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99">
                <a:tc>
                  <a:txBody>
                    <a:bodyPr/>
                    <a:lstStyle/>
                    <a:p>
                      <a:r>
                        <a:rPr lang="fr-FR" sz="1400" noProof="0" dirty="0" smtClean="0">
                          <a:solidFill>
                            <a:srgbClr val="1D4585"/>
                          </a:solidFill>
                        </a:rPr>
                        <a:t>France</a:t>
                      </a:r>
                      <a:r>
                        <a:rPr lang="fr-FR" sz="1400" baseline="0" noProof="0" dirty="0" smtClean="0">
                          <a:solidFill>
                            <a:srgbClr val="1D4585"/>
                          </a:solidFill>
                        </a:rPr>
                        <a:t> (16)</a:t>
                      </a:r>
                      <a:endParaRPr lang="fr-FR" sz="1400" noProof="0" dirty="0" smtClean="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400" noProof="0" dirty="0" smtClean="0">
                          <a:solidFill>
                            <a:srgbClr val="1D4585"/>
                          </a:solidFill>
                        </a:rPr>
                        <a:t>Vidal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Font typeface="Wingdings" pitchFamily="2" charset="2"/>
                        <a:buNone/>
                      </a:pPr>
                      <a:r>
                        <a:rPr lang="fr-FR" sz="1400" noProof="0" dirty="0" smtClean="0">
                          <a:solidFill>
                            <a:srgbClr val="1D4585"/>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400" noProof="0" dirty="0" smtClean="0">
                          <a:solidFill>
                            <a:srgbClr val="1D4585"/>
                          </a:solidFill>
                        </a:rPr>
                        <a:t>X</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99">
                <a:tc>
                  <a:txBody>
                    <a:bodyPr/>
                    <a:lstStyle/>
                    <a:p>
                      <a:r>
                        <a:rPr lang="fr-FR" sz="1400" noProof="0" dirty="0" smtClean="0">
                          <a:solidFill>
                            <a:srgbClr val="1D4585"/>
                          </a:solidFill>
                        </a:rPr>
                        <a:t>Allemagne (15)</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400" i="1" noProof="0" dirty="0" err="1" smtClean="0">
                          <a:solidFill>
                            <a:srgbClr val="1D4585"/>
                          </a:solidFill>
                        </a:rPr>
                        <a:t>Röte</a:t>
                      </a:r>
                      <a:r>
                        <a:rPr lang="fr-FR" sz="1400" i="1" noProof="0" dirty="0" smtClean="0">
                          <a:solidFill>
                            <a:srgbClr val="1D4585"/>
                          </a:solidFill>
                        </a:rPr>
                        <a:t> Liste</a:t>
                      </a:r>
                      <a:endParaRPr lang="fr-FR" sz="1400" i="1"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400" noProof="0" dirty="0" smtClean="0">
                          <a:solidFill>
                            <a:srgbClr val="1D4585"/>
                          </a:solidFill>
                        </a:rPr>
                        <a:t>X</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400" noProof="0" dirty="0" smtClean="0">
                          <a:solidFill>
                            <a:srgbClr val="1D4585"/>
                          </a:solidFill>
                        </a:rPr>
                        <a:t>X</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4624">
                <a:tc>
                  <a:txBody>
                    <a:bodyPr/>
                    <a:lstStyle/>
                    <a:p>
                      <a:r>
                        <a:rPr lang="fr-FR" sz="1400" noProof="0" dirty="0" smtClean="0">
                          <a:solidFill>
                            <a:srgbClr val="1D4585"/>
                          </a:solidFill>
                        </a:rPr>
                        <a:t>Italie (17)</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400" i="1" noProof="0" dirty="0" smtClean="0">
                          <a:solidFill>
                            <a:srgbClr val="1D4585"/>
                          </a:solidFill>
                        </a:rPr>
                        <a:t>L’</a:t>
                      </a:r>
                      <a:r>
                        <a:rPr lang="fr-FR" sz="1400" i="1" noProof="0" dirty="0" err="1" smtClean="0">
                          <a:solidFill>
                            <a:srgbClr val="1D4585"/>
                          </a:solidFill>
                        </a:rPr>
                        <a:t>Informatore</a:t>
                      </a:r>
                      <a:r>
                        <a:rPr lang="fr-FR" sz="1400" i="1" noProof="0" dirty="0" smtClean="0">
                          <a:solidFill>
                            <a:srgbClr val="1D4585"/>
                          </a:solidFill>
                        </a:rPr>
                        <a:t> </a:t>
                      </a:r>
                      <a:r>
                        <a:rPr lang="fr-FR" sz="1400" i="1" noProof="0" dirty="0" err="1" smtClean="0">
                          <a:solidFill>
                            <a:srgbClr val="1D4585"/>
                          </a:solidFill>
                        </a:rPr>
                        <a:t>Farmaceutico</a:t>
                      </a:r>
                      <a:endParaRPr lang="fr-FR" sz="1400" i="1"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400" noProof="0" dirty="0" smtClean="0">
                          <a:solidFill>
                            <a:srgbClr val="1D4585"/>
                          </a:solidFill>
                        </a:rPr>
                        <a:t>X</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400" noProof="0" dirty="0" smtClean="0">
                          <a:solidFill>
                            <a:srgbClr val="1D4585"/>
                          </a:solidFill>
                        </a:rPr>
                        <a:t>X</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99">
                <a:tc>
                  <a:txBody>
                    <a:bodyPr/>
                    <a:lstStyle/>
                    <a:p>
                      <a:r>
                        <a:rPr lang="fr-FR" sz="1400" noProof="0" dirty="0" smtClean="0">
                          <a:solidFill>
                            <a:srgbClr val="1D4585"/>
                          </a:solidFill>
                        </a:rPr>
                        <a:t>Suède (18)</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400" noProof="0" dirty="0" smtClean="0">
                          <a:solidFill>
                            <a:srgbClr val="1D4585"/>
                          </a:solidFill>
                        </a:rPr>
                        <a:t>Site Web TLV</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400" noProof="0" dirty="0" smtClean="0">
                          <a:solidFill>
                            <a:srgbClr val="1D4585"/>
                          </a:solidFill>
                        </a:rPr>
                        <a:t>X</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400" noProof="0" dirty="0" smtClean="0">
                          <a:solidFill>
                            <a:srgbClr val="1D4585"/>
                          </a:solidFill>
                        </a:rPr>
                        <a:t>X</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99">
                <a:tc>
                  <a:txBody>
                    <a:bodyPr/>
                    <a:lstStyle/>
                    <a:p>
                      <a:r>
                        <a:rPr lang="fr-FR" sz="1400" noProof="0" dirty="0" smtClean="0">
                          <a:solidFill>
                            <a:srgbClr val="1D4585"/>
                          </a:solidFill>
                        </a:rPr>
                        <a:t>Suisse (19)</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400" noProof="0" dirty="0" smtClean="0">
                          <a:solidFill>
                            <a:srgbClr val="1D4585"/>
                          </a:solidFill>
                        </a:rPr>
                        <a:t>Site Web BAG</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400" noProof="0" dirty="0" smtClean="0">
                          <a:solidFill>
                            <a:srgbClr val="1D4585"/>
                          </a:solidFill>
                        </a:rPr>
                        <a:t>X</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95724">
                <a:tc>
                  <a:txBody>
                    <a:bodyPr/>
                    <a:lstStyle/>
                    <a:p>
                      <a:r>
                        <a:rPr lang="fr-FR" sz="1400" noProof="0" dirty="0" smtClean="0">
                          <a:solidFill>
                            <a:srgbClr val="1D4585"/>
                          </a:solidFill>
                        </a:rPr>
                        <a:t>Royaume-Uni</a:t>
                      </a:r>
                      <a:r>
                        <a:rPr lang="fr-FR" sz="1400" baseline="0" noProof="0" dirty="0" smtClean="0">
                          <a:solidFill>
                            <a:srgbClr val="1D4585"/>
                          </a:solidFill>
                        </a:rPr>
                        <a:t> </a:t>
                      </a:r>
                      <a:r>
                        <a:rPr lang="fr-FR" sz="1400" noProof="0" dirty="0" smtClean="0">
                          <a:solidFill>
                            <a:srgbClr val="1D4585"/>
                          </a:solidFill>
                        </a:rPr>
                        <a:t>(20)</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fr-FR" sz="1400" i="1" noProof="0" dirty="0" err="1" smtClean="0">
                          <a:solidFill>
                            <a:srgbClr val="1D4585"/>
                          </a:solidFill>
                        </a:rPr>
                        <a:t>Monthly</a:t>
                      </a:r>
                      <a:r>
                        <a:rPr lang="fr-FR" sz="1400" i="1" noProof="0" dirty="0" smtClean="0">
                          <a:solidFill>
                            <a:srgbClr val="1D4585"/>
                          </a:solidFill>
                        </a:rPr>
                        <a:t> Index of </a:t>
                      </a:r>
                      <a:r>
                        <a:rPr lang="fr-FR" sz="1400" i="1" noProof="0" dirty="0" err="1" smtClean="0">
                          <a:solidFill>
                            <a:srgbClr val="1D4585"/>
                          </a:solidFill>
                        </a:rPr>
                        <a:t>Medical</a:t>
                      </a:r>
                      <a:r>
                        <a:rPr lang="fr-FR" sz="1400" i="1" noProof="0" dirty="0" smtClean="0">
                          <a:solidFill>
                            <a:srgbClr val="1D4585"/>
                          </a:solidFill>
                        </a:rPr>
                        <a:t> </a:t>
                      </a:r>
                      <a:r>
                        <a:rPr lang="fr-FR" sz="1400" i="1" noProof="0" dirty="0" err="1" smtClean="0">
                          <a:solidFill>
                            <a:srgbClr val="1D4585"/>
                          </a:solidFill>
                        </a:rPr>
                        <a:t>Specialties</a:t>
                      </a:r>
                      <a:r>
                        <a:rPr lang="fr-FR" sz="1400" i="1" noProof="0" dirty="0" smtClean="0">
                          <a:solidFill>
                            <a:srgbClr val="1D4585"/>
                          </a:solidFill>
                        </a:rPr>
                        <a:t> </a:t>
                      </a:r>
                      <a:r>
                        <a:rPr lang="fr-FR" sz="1400" noProof="0" dirty="0" smtClean="0">
                          <a:solidFill>
                            <a:srgbClr val="1D4585"/>
                          </a:solidFill>
                        </a:rPr>
                        <a:t>(MIMS)</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fr-FR" sz="1400" noProof="0" dirty="0" smtClean="0">
                          <a:solidFill>
                            <a:srgbClr val="1D4585"/>
                          </a:solidFill>
                        </a:rPr>
                        <a:t>X</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37454">
                <a:tc>
                  <a:txBody>
                    <a:bodyPr/>
                    <a:lstStyle/>
                    <a:p>
                      <a:r>
                        <a:rPr lang="fr-FR" sz="1400" noProof="0" dirty="0" smtClean="0">
                          <a:solidFill>
                            <a:srgbClr val="1D4585"/>
                          </a:solidFill>
                        </a:rPr>
                        <a:t>États-Unis</a:t>
                      </a:r>
                      <a:r>
                        <a:rPr lang="fr-FR" sz="1400" baseline="0" noProof="0" dirty="0" smtClean="0">
                          <a:solidFill>
                            <a:srgbClr val="1D4585"/>
                          </a:solidFill>
                        </a:rPr>
                        <a:t> </a:t>
                      </a:r>
                      <a:r>
                        <a:rPr lang="fr-FR" sz="1400" noProof="0" dirty="0" smtClean="0">
                          <a:solidFill>
                            <a:srgbClr val="1D4585"/>
                          </a:solidFill>
                        </a:rPr>
                        <a:t>(21)</a:t>
                      </a:r>
                    </a:p>
                    <a:p>
                      <a:pPr>
                        <a:buFontTx/>
                        <a:buChar char="-"/>
                      </a:pPr>
                      <a:endParaRPr lang="fr-FR" sz="1400" noProof="0" dirty="0" smtClean="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400" i="1" noProof="0" dirty="0" smtClean="0">
                          <a:solidFill>
                            <a:srgbClr val="1D4585"/>
                          </a:solidFill>
                        </a:rPr>
                        <a:t>Thompson PDR- </a:t>
                      </a:r>
                      <a:r>
                        <a:rPr lang="fr-FR" sz="1400" i="1" noProof="0" dirty="0" err="1" smtClean="0">
                          <a:solidFill>
                            <a:srgbClr val="1D4585"/>
                          </a:solidFill>
                        </a:rPr>
                        <a:t>Red</a:t>
                      </a:r>
                      <a:r>
                        <a:rPr lang="fr-FR" sz="1400" i="1" noProof="0" dirty="0" smtClean="0">
                          <a:solidFill>
                            <a:srgbClr val="1D4585"/>
                          </a:solidFill>
                        </a:rPr>
                        <a:t> Book</a:t>
                      </a:r>
                    </a:p>
                    <a:p>
                      <a:pPr>
                        <a:buFontTx/>
                        <a:buChar char="-"/>
                      </a:pPr>
                      <a:r>
                        <a:rPr lang="fr-FR" sz="1400" i="1" noProof="0" dirty="0" smtClean="0">
                          <a:solidFill>
                            <a:srgbClr val="1D4585"/>
                          </a:solidFill>
                        </a:rPr>
                        <a:t>     Direct Price </a:t>
                      </a:r>
                      <a:r>
                        <a:rPr lang="fr-FR" sz="1400" i="0" noProof="0" dirty="0" smtClean="0">
                          <a:solidFill>
                            <a:srgbClr val="1D4585"/>
                          </a:solidFill>
                        </a:rPr>
                        <a:t>(DP)</a:t>
                      </a:r>
                    </a:p>
                    <a:p>
                      <a:pPr>
                        <a:buFontTx/>
                        <a:buChar char="-"/>
                      </a:pPr>
                      <a:r>
                        <a:rPr lang="fr-FR" sz="1400" i="1" noProof="0" dirty="0" smtClean="0">
                          <a:solidFill>
                            <a:srgbClr val="1D4585"/>
                          </a:solidFill>
                        </a:rPr>
                        <a:t>     </a:t>
                      </a:r>
                      <a:r>
                        <a:rPr lang="fr-FR" sz="1400" i="1" noProof="0" dirty="0" err="1" smtClean="0">
                          <a:solidFill>
                            <a:srgbClr val="1D4585"/>
                          </a:solidFill>
                        </a:rPr>
                        <a:t>Wholesale</a:t>
                      </a:r>
                      <a:r>
                        <a:rPr lang="fr-FR" sz="1400" i="1" noProof="0" dirty="0" smtClean="0">
                          <a:solidFill>
                            <a:srgbClr val="1D4585"/>
                          </a:solidFill>
                        </a:rPr>
                        <a:t>  Acquisition</a:t>
                      </a:r>
                    </a:p>
                    <a:p>
                      <a:pPr>
                        <a:buFontTx/>
                        <a:buNone/>
                      </a:pPr>
                      <a:r>
                        <a:rPr lang="fr-FR" sz="1400" i="1" noProof="0" dirty="0" smtClean="0">
                          <a:solidFill>
                            <a:srgbClr val="1D4585"/>
                          </a:solidFill>
                        </a:rPr>
                        <a:t>       </a:t>
                      </a:r>
                      <a:r>
                        <a:rPr lang="fr-FR" sz="1400" i="1" noProof="0" dirty="0" err="1" smtClean="0">
                          <a:solidFill>
                            <a:srgbClr val="1D4585"/>
                          </a:solidFill>
                        </a:rPr>
                        <a:t>Cost</a:t>
                      </a:r>
                      <a:r>
                        <a:rPr lang="fr-FR" sz="1400" i="1" noProof="0" dirty="0" smtClean="0">
                          <a:solidFill>
                            <a:srgbClr val="1D4585"/>
                          </a:solidFill>
                        </a:rPr>
                        <a:t> </a:t>
                      </a:r>
                      <a:r>
                        <a:rPr lang="fr-FR" sz="1400" i="0" noProof="0" dirty="0" smtClean="0">
                          <a:solidFill>
                            <a:srgbClr val="1D4585"/>
                          </a:solidFill>
                        </a:rPr>
                        <a:t>(WAC)</a:t>
                      </a:r>
                    </a:p>
                    <a:p>
                      <a:r>
                        <a:rPr lang="fr-FR" sz="1400" i="1" noProof="0" dirty="0" err="1" smtClean="0">
                          <a:solidFill>
                            <a:srgbClr val="1D4585"/>
                          </a:solidFill>
                        </a:rPr>
                        <a:t>Federal</a:t>
                      </a:r>
                      <a:r>
                        <a:rPr lang="fr-FR" sz="1400" i="1" noProof="0" dirty="0" smtClean="0">
                          <a:solidFill>
                            <a:srgbClr val="1D4585"/>
                          </a:solidFill>
                        </a:rPr>
                        <a:t> </a:t>
                      </a:r>
                      <a:r>
                        <a:rPr lang="fr-FR" sz="1400" i="1" noProof="0" dirty="0" err="1" smtClean="0">
                          <a:solidFill>
                            <a:srgbClr val="1D4585"/>
                          </a:solidFill>
                        </a:rPr>
                        <a:t>Supply</a:t>
                      </a:r>
                      <a:r>
                        <a:rPr lang="fr-FR" sz="1400" i="1" noProof="0" dirty="0" smtClean="0">
                          <a:solidFill>
                            <a:srgbClr val="1D4585"/>
                          </a:solidFill>
                        </a:rPr>
                        <a:t> Schedule</a:t>
                      </a:r>
                      <a:endParaRPr lang="fr-FR" sz="1400" i="1"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smtClean="0">
                        <a:solidFill>
                          <a:srgbClr val="1D4585"/>
                        </a:solidFill>
                      </a:endParaRPr>
                    </a:p>
                    <a:p>
                      <a:pPr algn="ctr"/>
                      <a:r>
                        <a:rPr lang="fr-FR" sz="1400" noProof="0" dirty="0" smtClean="0">
                          <a:solidFill>
                            <a:srgbClr val="1D4585"/>
                          </a:solidFill>
                        </a:rPr>
                        <a:t>X</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smtClean="0">
                        <a:solidFill>
                          <a:srgbClr val="1D4585"/>
                        </a:solidFill>
                      </a:endParaRPr>
                    </a:p>
                    <a:p>
                      <a:pPr algn="ctr"/>
                      <a:r>
                        <a:rPr lang="fr-FR" sz="1400" noProof="0" dirty="0" smtClean="0">
                          <a:solidFill>
                            <a:srgbClr val="1D4585"/>
                          </a:solidFill>
                        </a:rPr>
                        <a:t>X</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smtClean="0">
                        <a:solidFill>
                          <a:srgbClr val="1D4585"/>
                        </a:solidFill>
                      </a:endParaRPr>
                    </a:p>
                    <a:p>
                      <a:pPr algn="ctr"/>
                      <a:r>
                        <a:rPr lang="fr-FR" sz="1400" noProof="0" dirty="0" smtClean="0">
                          <a:solidFill>
                            <a:srgbClr val="1D4585"/>
                          </a:solidFill>
                        </a:rPr>
                        <a:t>  X</a:t>
                      </a:r>
                      <a:r>
                        <a:rPr lang="fr-FR" sz="1400" baseline="30000" noProof="0" dirty="0" smtClean="0">
                          <a:solidFill>
                            <a:srgbClr val="1D4585"/>
                          </a:solidFill>
                        </a:rPr>
                        <a:t>(a)</a:t>
                      </a:r>
                    </a:p>
                    <a:p>
                      <a:pPr algn="ctr"/>
                      <a:r>
                        <a:rPr lang="fr-FR" sz="1400" noProof="0" dirty="0" smtClean="0">
                          <a:solidFill>
                            <a:srgbClr val="1D4585"/>
                          </a:solidFill>
                        </a:rPr>
                        <a:t>X</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1400" noProof="0" dirty="0" smtClean="0">
                        <a:solidFill>
                          <a:srgbClr val="1D4585"/>
                        </a:solidFill>
                      </a:endParaRPr>
                    </a:p>
                    <a:p>
                      <a:pPr algn="ctr"/>
                      <a:endParaRPr lang="fr-FR" sz="1400" noProof="0" dirty="0" smtClean="0">
                        <a:solidFill>
                          <a:srgbClr val="1D4585"/>
                        </a:solidFill>
                      </a:endParaRPr>
                    </a:p>
                    <a:p>
                      <a:pPr algn="ctr"/>
                      <a:endParaRPr lang="fr-FR" sz="1400" noProof="0" dirty="0" smtClean="0">
                        <a:solidFill>
                          <a:srgbClr val="1D4585"/>
                        </a:solidFill>
                      </a:endParaRPr>
                    </a:p>
                    <a:p>
                      <a:pPr algn="ctr"/>
                      <a:endParaRPr lang="fr-FR" sz="1400" noProof="0" dirty="0" smtClean="0">
                        <a:solidFill>
                          <a:srgbClr val="1D4585"/>
                        </a:solidFill>
                      </a:endParaRPr>
                    </a:p>
                    <a:p>
                      <a:pPr algn="ctr"/>
                      <a:r>
                        <a:rPr lang="fr-FR" sz="1400" noProof="0" dirty="0" smtClean="0">
                          <a:solidFill>
                            <a:srgbClr val="1D4585"/>
                          </a:solidFill>
                        </a:rPr>
                        <a:t>X 4-FSS</a:t>
                      </a:r>
                      <a:endParaRPr lang="fr-FR" sz="1400" noProof="0" dirty="0">
                        <a:solidFill>
                          <a:srgbClr val="1D4585"/>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TextBox 6"/>
          <p:cNvSpPr txBox="1"/>
          <p:nvPr/>
        </p:nvSpPr>
        <p:spPr>
          <a:xfrm>
            <a:off x="1043608" y="5229200"/>
            <a:ext cx="7992888" cy="830997"/>
          </a:xfrm>
          <a:prstGeom prst="rect">
            <a:avLst/>
          </a:prstGeom>
          <a:noFill/>
        </p:spPr>
        <p:txBody>
          <a:bodyPr wrap="square" rtlCol="0">
            <a:spAutoFit/>
          </a:bodyPr>
          <a:lstStyle/>
          <a:p>
            <a:pPr marL="342900" indent="-342900">
              <a:buFontTx/>
              <a:buAutoNum type="alphaLcParenBoth"/>
            </a:pPr>
            <a:r>
              <a:rPr lang="fr-FR" sz="1600" dirty="0" smtClean="0">
                <a:solidFill>
                  <a:srgbClr val="22509A"/>
                </a:solidFill>
              </a:rPr>
              <a:t>Rapporter un seul prix de gros, sauf si le prix DP et le prix WAC diffèrent</a:t>
            </a:r>
          </a:p>
          <a:p>
            <a:pPr marL="342900" indent="-342900">
              <a:buFontTx/>
              <a:buAutoNum type="alphaLcParenBoth"/>
            </a:pPr>
            <a:r>
              <a:rPr lang="fr-FR" sz="1600" dirty="0" smtClean="0">
                <a:solidFill>
                  <a:srgbClr val="22509A"/>
                </a:solidFill>
              </a:rPr>
              <a:t>Vérifier les formules de 2013 utilisées par le personnel du Conseil sur le site Web du CEPMB, sous la rubrique « Êtes-vous un breveté? »</a:t>
            </a:r>
            <a:endParaRPr lang="fr-FR" sz="1600" dirty="0">
              <a:solidFill>
                <a:srgbClr val="22509A"/>
              </a:solidFill>
            </a:endParaRPr>
          </a:p>
        </p:txBody>
      </p:sp>
    </p:spTree>
    <p:extLst>
      <p:ext uri="{BB962C8B-B14F-4D97-AF65-F5344CB8AC3E}">
        <p14:creationId xmlns:p14="http://schemas.microsoft.com/office/powerpoint/2010/main" val="32912817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1503040"/>
            <a:ext cx="7583760" cy="1781944"/>
          </a:xfrm>
        </p:spPr>
        <p:txBody>
          <a:bodyPr/>
          <a:lstStyle/>
          <a:p>
            <a:r>
              <a:rPr lang="fr-FR" dirty="0" smtClean="0"/>
              <a:t>Dépôt de données modifiées sur le formulaire 2 pour un ou plusieurs DIN</a:t>
            </a:r>
            <a:endParaRPr lang="fr-FR"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26</a:t>
            </a:fld>
            <a:endParaRPr lang="en-US">
              <a:solidFill>
                <a:schemeClr val="tx1"/>
              </a:solidFill>
            </a:endParaRPr>
          </a:p>
        </p:txBody>
      </p:sp>
    </p:spTree>
    <p:extLst>
      <p:ext uri="{BB962C8B-B14F-4D97-AF65-F5344CB8AC3E}">
        <p14:creationId xmlns:p14="http://schemas.microsoft.com/office/powerpoint/2010/main" val="17860172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5096" y="260648"/>
            <a:ext cx="7848600" cy="576064"/>
          </a:xfrm>
        </p:spPr>
        <p:txBody>
          <a:bodyPr/>
          <a:lstStyle/>
          <a:p>
            <a:pPr algn="ctr" eaLnBrk="1" hangingPunct="1"/>
            <a:r>
              <a:rPr lang="fr-FR" sz="2400" dirty="0"/>
              <a:t>Dépôt de </a:t>
            </a:r>
            <a:r>
              <a:rPr lang="fr-FR" sz="2400" dirty="0" smtClean="0"/>
              <a:t>données modifiées </a:t>
            </a:r>
            <a:r>
              <a:rPr lang="fr-FR" sz="2400" dirty="0"/>
              <a:t>sur le </a:t>
            </a:r>
            <a:r>
              <a:rPr lang="fr-FR" sz="2400" dirty="0" smtClean="0"/>
              <a:t/>
            </a:r>
            <a:br>
              <a:rPr lang="fr-FR" sz="2400" dirty="0" smtClean="0"/>
            </a:br>
            <a:r>
              <a:rPr lang="fr-FR" sz="2400" dirty="0" smtClean="0"/>
              <a:t>formulaire </a:t>
            </a:r>
            <a:r>
              <a:rPr lang="fr-FR" sz="2400" dirty="0"/>
              <a:t>2 pour un ou plusieurs DIN</a:t>
            </a:r>
            <a:endParaRPr lang="en-US" sz="2400" dirty="0" smtClean="0"/>
          </a:p>
        </p:txBody>
      </p:sp>
      <p:sp>
        <p:nvSpPr>
          <p:cNvPr id="17411" name="Rectangle 3"/>
          <p:cNvSpPr>
            <a:spLocks noGrp="1" noChangeArrowheads="1"/>
          </p:cNvSpPr>
          <p:nvPr>
            <p:ph type="body" idx="4294967295"/>
          </p:nvPr>
        </p:nvSpPr>
        <p:spPr>
          <a:xfrm>
            <a:off x="1115616" y="836712"/>
            <a:ext cx="8028384" cy="5688632"/>
          </a:xfrm>
        </p:spPr>
        <p:txBody>
          <a:bodyPr/>
          <a:lstStyle/>
          <a:p>
            <a:pPr eaLnBrk="1" hangingPunct="1"/>
            <a:r>
              <a:rPr lang="fr-FR" sz="2000" dirty="0" smtClean="0"/>
              <a:t>D’abord, remplir les sections 2 et 3 du formulaire 2 : </a:t>
            </a:r>
          </a:p>
          <a:p>
            <a:pPr lvl="1" eaLnBrk="1" hangingPunct="1"/>
            <a:r>
              <a:rPr lang="fr-FR" sz="2000" dirty="0" smtClean="0"/>
              <a:t>Dans la section 2, préciser le ou les DIN faisant l’objet d’une modification</a:t>
            </a:r>
          </a:p>
          <a:p>
            <a:pPr lvl="1" eaLnBrk="1" hangingPunct="1"/>
            <a:r>
              <a:rPr lang="fr-FR" sz="2000" dirty="0" smtClean="0"/>
              <a:t>Pour chaque DIN faisant l’objet d’une modification, préciser si la modification affecte les données de la section 4 ou de la section 5, ou les deux</a:t>
            </a:r>
          </a:p>
          <a:p>
            <a:pPr lvl="1" eaLnBrk="1" hangingPunct="1">
              <a:spcAft>
                <a:spcPts val="600"/>
              </a:spcAft>
            </a:pPr>
            <a:r>
              <a:rPr lang="fr-FR" sz="2000" dirty="0" smtClean="0"/>
              <a:t>Signer la section 3</a:t>
            </a:r>
          </a:p>
          <a:p>
            <a:pPr eaLnBrk="1" hangingPunct="1"/>
            <a:r>
              <a:rPr lang="fr-FR" sz="2000" dirty="0" smtClean="0"/>
              <a:t>Section 4 et (ou) section 5 du formulaire 2 : </a:t>
            </a:r>
          </a:p>
          <a:p>
            <a:pPr lvl="1" eaLnBrk="1" hangingPunct="1"/>
            <a:r>
              <a:rPr lang="fr-FR" sz="2000" dirty="0" smtClean="0"/>
              <a:t>Faire parvenir </a:t>
            </a:r>
            <a:r>
              <a:rPr lang="fr-FR" sz="2000" b="1" u="sng" dirty="0" smtClean="0"/>
              <a:t>l’ensemble des données relatives au DIN</a:t>
            </a:r>
            <a:r>
              <a:rPr lang="fr-FR" sz="2000" dirty="0" smtClean="0"/>
              <a:t> dans la section </a:t>
            </a:r>
            <a:r>
              <a:rPr lang="en-CA" sz="2000" dirty="0" smtClean="0"/>
              <a:t>à modifier</a:t>
            </a:r>
            <a:r>
              <a:rPr lang="fr-FR" sz="2000" dirty="0" smtClean="0"/>
              <a:t> (c.-à-d. les rangées qui doivent être modifiées et celles qui ne le doivent pas), et</a:t>
            </a:r>
          </a:p>
          <a:p>
            <a:pPr lvl="1" eaLnBrk="1" hangingPunct="1">
              <a:spcAft>
                <a:spcPts val="600"/>
              </a:spcAft>
            </a:pPr>
            <a:r>
              <a:rPr lang="fr-FR" sz="2000" b="1" u="sng" dirty="0" smtClean="0"/>
              <a:t>Seul le DIN</a:t>
            </a:r>
            <a:r>
              <a:rPr lang="fr-FR" sz="2000" dirty="0" smtClean="0"/>
              <a:t> à modifier (et non pas tous les DIN de votre entreprise) seulement dans la section à modifier (les deux, si des modifications sont requises aux deux sections)</a:t>
            </a:r>
          </a:p>
          <a:p>
            <a:pPr eaLnBrk="1" hangingPunct="1"/>
            <a:r>
              <a:rPr lang="fr-FR" sz="2000" dirty="0" smtClean="0"/>
              <a:t>Faire parvenir les sections 2 et 3 du formulaire 2 ainsi que la section 4 et (ou) la section 5 du formulaire 2 à l’adresse suivante :                         </a:t>
            </a:r>
            <a:r>
              <a:rPr lang="fr-FR" sz="2000" dirty="0" smtClean="0">
                <a:hlinkClick r:id="rId3"/>
              </a:rPr>
              <a:t>compliance@pmprb-cepmb.gc.ca</a:t>
            </a:r>
            <a:endParaRPr lang="fr-FR" sz="2000" dirty="0" smtClean="0"/>
          </a:p>
          <a:p>
            <a:pPr eaLnBrk="1" hangingPunct="1"/>
            <a:endParaRPr lang="fr-FR" sz="2000" dirty="0" smtClean="0"/>
          </a:p>
        </p:txBody>
      </p:sp>
      <p:sp>
        <p:nvSpPr>
          <p:cNvPr id="17412" name="Line 4"/>
          <p:cNvSpPr>
            <a:spLocks noChangeShapeType="1"/>
          </p:cNvSpPr>
          <p:nvPr/>
        </p:nvSpPr>
        <p:spPr bwMode="auto">
          <a:xfrm>
            <a:off x="1187624" y="90872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27</a:t>
            </a:fld>
            <a:endParaRPr lang="en-US" sz="1400" smtClean="0"/>
          </a:p>
        </p:txBody>
      </p:sp>
    </p:spTree>
    <p:extLst>
      <p:ext uri="{BB962C8B-B14F-4D97-AF65-F5344CB8AC3E}">
        <p14:creationId xmlns:p14="http://schemas.microsoft.com/office/powerpoint/2010/main" val="29905908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3608" y="260648"/>
            <a:ext cx="8100392" cy="648072"/>
          </a:xfrm>
        </p:spPr>
        <p:txBody>
          <a:bodyPr/>
          <a:lstStyle/>
          <a:p>
            <a:pPr algn="ctr" eaLnBrk="1" hangingPunct="1"/>
            <a:r>
              <a:rPr lang="fr-FR" sz="2800" dirty="0" smtClean="0"/>
              <a:t>Exemple : Dépôt de données modifiées sur le </a:t>
            </a:r>
            <a:br>
              <a:rPr lang="fr-FR" sz="2800" dirty="0" smtClean="0"/>
            </a:br>
            <a:r>
              <a:rPr lang="fr-FR" sz="2800" dirty="0" smtClean="0"/>
              <a:t>formulaire 2  pour le DIN 01234567</a:t>
            </a:r>
          </a:p>
        </p:txBody>
      </p:sp>
      <p:sp>
        <p:nvSpPr>
          <p:cNvPr id="17411" name="Rectangle 3"/>
          <p:cNvSpPr>
            <a:spLocks noGrp="1" noChangeArrowheads="1"/>
          </p:cNvSpPr>
          <p:nvPr>
            <p:ph type="body" idx="4294967295"/>
          </p:nvPr>
        </p:nvSpPr>
        <p:spPr>
          <a:xfrm>
            <a:off x="971600" y="980728"/>
            <a:ext cx="7920880" cy="5544616"/>
          </a:xfrm>
        </p:spPr>
        <p:txBody>
          <a:bodyPr/>
          <a:lstStyle/>
          <a:p>
            <a:pPr eaLnBrk="1" hangingPunct="1"/>
            <a:r>
              <a:rPr lang="fr-FR" sz="2000" dirty="0" smtClean="0"/>
              <a:t>Le premier rapport pour la période de janvier à juin  2013 de l’entreprise A fait rapport de ventes de 4 DIN, y compris le DIN 01234567 vendu en Ontario (G, H, P), au Québec (G, H) et en Alberta (G, H, P)</a:t>
            </a:r>
          </a:p>
          <a:p>
            <a:pPr eaLnBrk="1" hangingPunct="1"/>
            <a:endParaRPr lang="fr-FR" sz="2000" dirty="0" smtClean="0"/>
          </a:p>
          <a:p>
            <a:pPr eaLnBrk="1" hangingPunct="1"/>
            <a:r>
              <a:rPr lang="fr-FR" sz="2000" dirty="0" smtClean="0"/>
              <a:t>En août 2013, l’entreprise A remarque que le rapport pour la période de janvier à juin  2013 aurait dû faire rapport de ventes à la catégorie Pharmacies (P) au Québec pour le DIN 01234567</a:t>
            </a:r>
          </a:p>
          <a:p>
            <a:pPr eaLnBrk="1" hangingPunct="1"/>
            <a:endParaRPr lang="fr-FR" sz="2000" dirty="0" smtClean="0"/>
          </a:p>
          <a:p>
            <a:pPr eaLnBrk="1" hangingPunct="1"/>
            <a:r>
              <a:rPr lang="fr-FR" sz="2000" dirty="0" smtClean="0"/>
              <a:t>Le rapport modifié doit comprendre :</a:t>
            </a:r>
          </a:p>
          <a:p>
            <a:pPr lvl="1" eaLnBrk="1" hangingPunct="1"/>
            <a:r>
              <a:rPr lang="fr-FR" sz="2000" dirty="0" smtClean="0"/>
              <a:t>La section 2 du formulaire 2 précisant que les renseignements dans la section 4 relatifs au DIN 01234567 ont été modifiés pour la période de janvier à juin 2013</a:t>
            </a:r>
          </a:p>
          <a:p>
            <a:pPr lvl="1" eaLnBrk="1" hangingPunct="1"/>
            <a:r>
              <a:rPr lang="fr-FR" sz="2000" dirty="0" smtClean="0"/>
              <a:t>Section 4 du formulaire 2 : seul le DIN 01234567 mais renseignements complets relatifs à ce DIN, c.-à-d. Ontario (G, H, P), Québec (G, H, P) et Alberta (G, H, P)</a:t>
            </a:r>
          </a:p>
        </p:txBody>
      </p:sp>
      <p:sp>
        <p:nvSpPr>
          <p:cNvPr id="17412" name="Line 4"/>
          <p:cNvSpPr>
            <a:spLocks noChangeShapeType="1"/>
          </p:cNvSpPr>
          <p:nvPr/>
        </p:nvSpPr>
        <p:spPr bwMode="auto">
          <a:xfrm>
            <a:off x="1043608" y="980728"/>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28</a:t>
            </a:fld>
            <a:endParaRPr lang="en-US" sz="1400" smtClean="0"/>
          </a:p>
        </p:txBody>
      </p:sp>
    </p:spTree>
    <p:extLst>
      <p:ext uri="{BB962C8B-B14F-4D97-AF65-F5344CB8AC3E}">
        <p14:creationId xmlns:p14="http://schemas.microsoft.com/office/powerpoint/2010/main" val="407656826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3608" y="260648"/>
            <a:ext cx="8100392" cy="576064"/>
          </a:xfrm>
        </p:spPr>
        <p:txBody>
          <a:bodyPr/>
          <a:lstStyle/>
          <a:p>
            <a:pPr algn="ctr" eaLnBrk="1" hangingPunct="1"/>
            <a:r>
              <a:rPr lang="fr-FR" sz="2800" dirty="0"/>
              <a:t>Exemple : Dépôt de données modifiées sur le </a:t>
            </a:r>
            <a:br>
              <a:rPr lang="fr-FR" sz="2800" dirty="0"/>
            </a:br>
            <a:r>
              <a:rPr lang="fr-FR" sz="2800" dirty="0" smtClean="0"/>
              <a:t>formulaire </a:t>
            </a:r>
            <a:r>
              <a:rPr lang="fr-FR" sz="2800" dirty="0"/>
              <a:t>2  pour le DIN 01234567</a:t>
            </a:r>
            <a:endParaRPr lang="en-US" sz="2800" dirty="0" smtClean="0"/>
          </a:p>
        </p:txBody>
      </p:sp>
      <p:sp>
        <p:nvSpPr>
          <p:cNvPr id="17412" name="Line 4"/>
          <p:cNvSpPr>
            <a:spLocks noChangeShapeType="1"/>
          </p:cNvSpPr>
          <p:nvPr/>
        </p:nvSpPr>
        <p:spPr bwMode="auto">
          <a:xfrm>
            <a:off x="1043608" y="94114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29</a:t>
            </a:fld>
            <a:endParaRPr lang="en-US" sz="1400" smtClean="0"/>
          </a:p>
        </p:txBody>
      </p:sp>
      <p:pic>
        <p:nvPicPr>
          <p:cNvPr id="1243" name="Picture 2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8250" y="1408113"/>
            <a:ext cx="6667500" cy="404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64191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656" y="1503040"/>
            <a:ext cx="7439744" cy="1925960"/>
          </a:xfrm>
        </p:spPr>
        <p:txBody>
          <a:bodyPr/>
          <a:lstStyle/>
          <a:p>
            <a:r>
              <a:rPr lang="fr-FR" dirty="0" smtClean="0"/>
              <a:t>Modifications au Règlement sur les aliments et drogues (RAD)</a:t>
            </a:r>
            <a:endParaRPr lang="fr-FR"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3</a:t>
            </a:fld>
            <a:endParaRPr lang="en-US">
              <a:solidFill>
                <a:schemeClr val="tx1"/>
              </a:solidFill>
            </a:endParaRPr>
          </a:p>
        </p:txBody>
      </p:sp>
    </p:spTree>
    <p:extLst>
      <p:ext uri="{BB962C8B-B14F-4D97-AF65-F5344CB8AC3E}">
        <p14:creationId xmlns:p14="http://schemas.microsoft.com/office/powerpoint/2010/main" val="32703970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3608" y="260648"/>
            <a:ext cx="8100392" cy="720080"/>
          </a:xfrm>
        </p:spPr>
        <p:txBody>
          <a:bodyPr/>
          <a:lstStyle/>
          <a:p>
            <a:pPr eaLnBrk="1" hangingPunct="1"/>
            <a:r>
              <a:rPr lang="fr-FR" sz="2800" dirty="0" smtClean="0"/>
              <a:t>Exemple : Dépôt de modifications à la section 2 du </a:t>
            </a:r>
            <a:br>
              <a:rPr lang="fr-FR" sz="2800" dirty="0" smtClean="0"/>
            </a:br>
            <a:r>
              <a:rPr lang="fr-FR" sz="2800" dirty="0" smtClean="0"/>
              <a:t>formulaire 2 pour le DIN 01234567</a:t>
            </a:r>
          </a:p>
        </p:txBody>
      </p:sp>
      <p:sp>
        <p:nvSpPr>
          <p:cNvPr id="17412" name="Line 4"/>
          <p:cNvSpPr>
            <a:spLocks noChangeShapeType="1"/>
          </p:cNvSpPr>
          <p:nvPr/>
        </p:nvSpPr>
        <p:spPr bwMode="auto">
          <a:xfrm>
            <a:off x="1043608" y="96654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30</a:t>
            </a:fld>
            <a:endParaRPr lang="en-US" sz="1400" smtClean="0"/>
          </a:p>
        </p:txBody>
      </p:sp>
      <p:pic>
        <p:nvPicPr>
          <p:cNvPr id="614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7763" y="1046163"/>
            <a:ext cx="6848475" cy="477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08615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43608" y="260648"/>
            <a:ext cx="8100392" cy="648072"/>
          </a:xfrm>
        </p:spPr>
        <p:txBody>
          <a:bodyPr/>
          <a:lstStyle/>
          <a:p>
            <a:pPr eaLnBrk="1" hangingPunct="1"/>
            <a:r>
              <a:rPr lang="fr-FR" sz="2600" dirty="0"/>
              <a:t>Exemple : Dépôt de modifications </a:t>
            </a:r>
            <a:r>
              <a:rPr lang="fr-FR" sz="2600" dirty="0" smtClean="0"/>
              <a:t>à la section 3 </a:t>
            </a:r>
            <a:r>
              <a:rPr lang="fr-FR" sz="2600" dirty="0"/>
              <a:t>du </a:t>
            </a:r>
            <a:br>
              <a:rPr lang="fr-FR" sz="2600" dirty="0"/>
            </a:br>
            <a:r>
              <a:rPr lang="fr-FR" sz="2600" dirty="0"/>
              <a:t>formulaire 2 pour le DIN 01234567</a:t>
            </a:r>
            <a:endParaRPr lang="en-US" sz="2600" dirty="0" smtClean="0"/>
          </a:p>
        </p:txBody>
      </p:sp>
      <p:sp>
        <p:nvSpPr>
          <p:cNvPr id="17412" name="Line 4"/>
          <p:cNvSpPr>
            <a:spLocks noChangeShapeType="1"/>
          </p:cNvSpPr>
          <p:nvPr/>
        </p:nvSpPr>
        <p:spPr bwMode="auto">
          <a:xfrm>
            <a:off x="1043608" y="90872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31</a:t>
            </a:fld>
            <a:endParaRPr lang="en-US" sz="1400" smtClean="0"/>
          </a:p>
        </p:txBody>
      </p:sp>
      <p:pic>
        <p:nvPicPr>
          <p:cNvPr id="717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7763" y="908721"/>
            <a:ext cx="7456685" cy="5133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96664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32</a:t>
            </a:fld>
            <a:endParaRPr lang="en-US">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1399" y="836712"/>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961257" y="42229"/>
            <a:ext cx="8182743" cy="830997"/>
          </a:xfrm>
          <a:prstGeom prst="rect">
            <a:avLst/>
          </a:prstGeom>
          <a:noFill/>
        </p:spPr>
        <p:txBody>
          <a:bodyPr wrap="square" rtlCol="0">
            <a:spAutoFit/>
          </a:bodyPr>
          <a:lstStyle/>
          <a:p>
            <a:r>
              <a:rPr lang="fr-FR" b="1" dirty="0" smtClean="0">
                <a:solidFill>
                  <a:srgbClr val="334B99"/>
                </a:solidFill>
                <a:latin typeface="+mj-lt"/>
              </a:rPr>
              <a:t>Exemple : Section 4 du formulaire 2 original de l’Entreprise A</a:t>
            </a:r>
          </a:p>
          <a:p>
            <a:r>
              <a:rPr lang="fr-FR" b="1" dirty="0" smtClean="0">
                <a:solidFill>
                  <a:srgbClr val="334B99"/>
                </a:solidFill>
                <a:latin typeface="+mj-lt"/>
              </a:rPr>
              <a:t>pour la période de janvier à juin 2013</a:t>
            </a:r>
            <a:endParaRPr lang="fr-FR" b="1" dirty="0">
              <a:solidFill>
                <a:srgbClr val="334B99"/>
              </a:solidFill>
              <a:latin typeface="+mj-lt"/>
            </a:endParaRPr>
          </a:p>
        </p:txBody>
      </p:sp>
      <p:sp>
        <p:nvSpPr>
          <p:cNvPr id="3" name="TextBox 2"/>
          <p:cNvSpPr txBox="1"/>
          <p:nvPr/>
        </p:nvSpPr>
        <p:spPr>
          <a:xfrm>
            <a:off x="1122263" y="5661248"/>
            <a:ext cx="8084264" cy="384721"/>
          </a:xfrm>
          <a:prstGeom prst="rect">
            <a:avLst/>
          </a:prstGeom>
          <a:noFill/>
        </p:spPr>
        <p:txBody>
          <a:bodyPr wrap="none" rtlCol="0">
            <a:spAutoFit/>
          </a:bodyPr>
          <a:lstStyle/>
          <a:p>
            <a:r>
              <a:rPr lang="fr-FR" sz="1900" b="1" dirty="0" smtClean="0">
                <a:solidFill>
                  <a:srgbClr val="20558A"/>
                </a:solidFill>
                <a:latin typeface="+mn-lt"/>
              </a:rPr>
              <a:t>Un premier rapport doit comprendre </a:t>
            </a:r>
            <a:r>
              <a:rPr lang="fr-FR" sz="1900" b="1" u="sng" dirty="0" smtClean="0">
                <a:solidFill>
                  <a:srgbClr val="20558A"/>
                </a:solidFill>
                <a:latin typeface="+mn-lt"/>
              </a:rPr>
              <a:t>toutes</a:t>
            </a:r>
            <a:r>
              <a:rPr lang="fr-FR" sz="1900" b="1" dirty="0" smtClean="0">
                <a:solidFill>
                  <a:srgbClr val="20558A"/>
                </a:solidFill>
                <a:latin typeface="+mn-lt"/>
              </a:rPr>
              <a:t> les transactions relatives à </a:t>
            </a:r>
            <a:r>
              <a:rPr lang="fr-FR" sz="1900" b="1" u="sng" dirty="0" smtClean="0">
                <a:solidFill>
                  <a:srgbClr val="20558A"/>
                </a:solidFill>
                <a:latin typeface="+mn-lt"/>
              </a:rPr>
              <a:t>tous</a:t>
            </a:r>
            <a:r>
              <a:rPr lang="fr-FR" sz="1900" b="1" dirty="0" smtClean="0">
                <a:solidFill>
                  <a:srgbClr val="20558A"/>
                </a:solidFill>
                <a:latin typeface="+mn-lt"/>
              </a:rPr>
              <a:t> les DIN</a:t>
            </a:r>
            <a:endParaRPr lang="fr-FR" sz="1900" b="1" dirty="0">
              <a:solidFill>
                <a:srgbClr val="20558A"/>
              </a:solidFill>
              <a:latin typeface="+mn-lt"/>
            </a:endParaRPr>
          </a:p>
        </p:txBody>
      </p:sp>
      <p:pic>
        <p:nvPicPr>
          <p:cNvPr id="9284" name="Picture 64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4496" y="919974"/>
            <a:ext cx="7712918" cy="4741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12236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33</a:t>
            </a:fld>
            <a:endParaRPr lang="en-US">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124744"/>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1043609" y="260648"/>
            <a:ext cx="8100392" cy="830997"/>
          </a:xfrm>
          <a:prstGeom prst="rect">
            <a:avLst/>
          </a:prstGeom>
          <a:noFill/>
        </p:spPr>
        <p:txBody>
          <a:bodyPr wrap="square" rtlCol="0">
            <a:spAutoFit/>
          </a:bodyPr>
          <a:lstStyle/>
          <a:p>
            <a:r>
              <a:rPr lang="fr-FR" b="1" dirty="0" smtClean="0">
                <a:solidFill>
                  <a:srgbClr val="22509A"/>
                </a:solidFill>
                <a:latin typeface="+mj-lt"/>
              </a:rPr>
              <a:t>Exemple : Section 4 du formulaire 2 modifié pour la période de janvier à juin 2013 pour le DIN 01234567</a:t>
            </a:r>
            <a:endParaRPr lang="fr-FR" b="1" dirty="0">
              <a:solidFill>
                <a:srgbClr val="22509A"/>
              </a:solidFill>
              <a:latin typeface="+mj-lt"/>
            </a:endParaRPr>
          </a:p>
        </p:txBody>
      </p:sp>
      <p:sp>
        <p:nvSpPr>
          <p:cNvPr id="5" name="TextBox 4"/>
          <p:cNvSpPr txBox="1"/>
          <p:nvPr/>
        </p:nvSpPr>
        <p:spPr>
          <a:xfrm>
            <a:off x="1043608" y="4437112"/>
            <a:ext cx="7992888" cy="1754326"/>
          </a:xfrm>
          <a:prstGeom prst="rect">
            <a:avLst/>
          </a:prstGeom>
          <a:noFill/>
        </p:spPr>
        <p:txBody>
          <a:bodyPr wrap="square" rtlCol="0">
            <a:spAutoFit/>
          </a:bodyPr>
          <a:lstStyle/>
          <a:p>
            <a:r>
              <a:rPr lang="fr-FR" sz="1800" b="1" dirty="0" smtClean="0">
                <a:latin typeface="+mn-lt"/>
              </a:rPr>
              <a:t>Un rapport modifié ne doit comprendre </a:t>
            </a:r>
            <a:r>
              <a:rPr lang="fr-FR" sz="1800" b="1" u="sng" dirty="0" smtClean="0">
                <a:latin typeface="+mn-lt"/>
              </a:rPr>
              <a:t>que les DIN qui font l’objet d’une modification, mais toutes les transactions relatives à ces DIN</a:t>
            </a:r>
            <a:r>
              <a:rPr lang="fr-FR" sz="1800" b="1" dirty="0" smtClean="0">
                <a:latin typeface="+mn-lt"/>
              </a:rPr>
              <a:t>, notamment les rangées qui sont modifiées et celles qui ne le sont pas</a:t>
            </a:r>
          </a:p>
          <a:p>
            <a:endParaRPr lang="fr-FR" sz="1800" b="1" dirty="0">
              <a:latin typeface="+mn-lt"/>
            </a:endParaRPr>
          </a:p>
          <a:p>
            <a:r>
              <a:rPr lang="fr-FR" sz="1800" b="1" dirty="0" smtClean="0">
                <a:latin typeface="+mn-lt"/>
              </a:rPr>
              <a:t>Le personnel du Conseil exige une explication et des preuves à l’appui de toute modification </a:t>
            </a:r>
            <a:endParaRPr lang="fr-FR" sz="1800" b="1" dirty="0">
              <a:latin typeface="+mn-lt"/>
            </a:endParaRPr>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1320114"/>
            <a:ext cx="7848116" cy="3116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311493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836712"/>
            <a:ext cx="7848600" cy="4114800"/>
          </a:xfrm>
        </p:spPr>
        <p:txBody>
          <a:bodyPr/>
          <a:lstStyle/>
          <a:p>
            <a:pPr marL="0" indent="0" algn="ctr">
              <a:buNone/>
            </a:pPr>
            <a:endParaRPr lang="fr-FR" dirty="0" smtClean="0"/>
          </a:p>
          <a:p>
            <a:pPr marL="0" indent="0" algn="ctr">
              <a:buNone/>
            </a:pPr>
            <a:endParaRPr lang="fr-FR" dirty="0" smtClean="0"/>
          </a:p>
          <a:p>
            <a:pPr marL="0" indent="0" algn="ctr">
              <a:buNone/>
            </a:pPr>
            <a:endParaRPr lang="fr-FR" dirty="0" smtClean="0"/>
          </a:p>
          <a:p>
            <a:pPr marL="0" indent="0" algn="ctr">
              <a:buNone/>
            </a:pPr>
            <a:r>
              <a:rPr lang="fr-FR" sz="4000" dirty="0" smtClean="0">
                <a:latin typeface="+mj-lt"/>
              </a:rPr>
              <a:t>Préparation en vue du dépôt en ligne</a:t>
            </a:r>
            <a:endParaRPr lang="fr-FR" sz="4000" dirty="0">
              <a:latin typeface="+mj-lt"/>
            </a:endParaRPr>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34</a:t>
            </a:fld>
            <a:endParaRPr lang="en-US">
              <a:solidFill>
                <a:schemeClr val="tx1"/>
              </a:solidFill>
            </a:endParaRPr>
          </a:p>
        </p:txBody>
      </p:sp>
    </p:spTree>
    <p:extLst>
      <p:ext uri="{BB962C8B-B14F-4D97-AF65-F5344CB8AC3E}">
        <p14:creationId xmlns:p14="http://schemas.microsoft.com/office/powerpoint/2010/main" val="17919974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920880" cy="756593"/>
          </a:xfrm>
        </p:spPr>
        <p:txBody>
          <a:bodyPr/>
          <a:lstStyle/>
          <a:p>
            <a:pPr algn="ctr"/>
            <a:r>
              <a:rPr lang="fr-FR" sz="3000" dirty="0" smtClean="0"/>
              <a:t>Dépôt réglementaire semestriel : Relevés d’erreurs</a:t>
            </a:r>
            <a:endParaRPr lang="fr-FR" sz="300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35</a:t>
            </a:fld>
            <a:endParaRPr lang="en-US">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9961" y="1025625"/>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42988" y="2908401"/>
            <a:ext cx="7848600" cy="2320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 name="Group 4"/>
          <p:cNvGrpSpPr>
            <a:grpSpLocks noChangeAspect="1"/>
          </p:cNvGrpSpPr>
          <p:nvPr/>
        </p:nvGrpSpPr>
        <p:grpSpPr bwMode="auto">
          <a:xfrm>
            <a:off x="1033463" y="1690688"/>
            <a:ext cx="8116887" cy="908050"/>
            <a:chOff x="651" y="1065"/>
            <a:chExt cx="5113" cy="572"/>
          </a:xfrm>
        </p:grpSpPr>
        <p:sp>
          <p:nvSpPr>
            <p:cNvPr id="5" name="AutoShape 3"/>
            <p:cNvSpPr>
              <a:spLocks noChangeAspect="1" noChangeArrowheads="1" noTextEdit="1"/>
            </p:cNvSpPr>
            <p:nvPr/>
          </p:nvSpPr>
          <p:spPr bwMode="auto">
            <a:xfrm>
              <a:off x="655" y="1071"/>
              <a:ext cx="5105"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6" name="Rectangle 5"/>
            <p:cNvSpPr>
              <a:spLocks noChangeArrowheads="1"/>
            </p:cNvSpPr>
            <p:nvPr/>
          </p:nvSpPr>
          <p:spPr bwMode="auto">
            <a:xfrm>
              <a:off x="655" y="1071"/>
              <a:ext cx="5105" cy="126"/>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7" name="Rectangle 6"/>
            <p:cNvSpPr>
              <a:spLocks noChangeArrowheads="1"/>
            </p:cNvSpPr>
            <p:nvPr/>
          </p:nvSpPr>
          <p:spPr bwMode="auto">
            <a:xfrm>
              <a:off x="655" y="1191"/>
              <a:ext cx="695" cy="372"/>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8" name="Rectangle 7"/>
            <p:cNvSpPr>
              <a:spLocks noChangeArrowheads="1"/>
            </p:cNvSpPr>
            <p:nvPr/>
          </p:nvSpPr>
          <p:spPr bwMode="auto">
            <a:xfrm>
              <a:off x="668" y="1083"/>
              <a:ext cx="59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fr-FR" altLang="fr-FR" sz="1100" b="1" dirty="0" smtClean="0">
                  <a:solidFill>
                    <a:srgbClr val="000000"/>
                  </a:solidFill>
                  <a:latin typeface="Calibri" pitchFamily="34" charset="0"/>
                </a:rPr>
                <a:t>Relevés générés</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8"/>
            <p:cNvSpPr>
              <a:spLocks noChangeArrowheads="1"/>
            </p:cNvSpPr>
            <p:nvPr/>
          </p:nvSpPr>
          <p:spPr bwMode="auto">
            <a:xfrm>
              <a:off x="1488" y="1083"/>
              <a:ext cx="281"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000000"/>
                  </a:solidFill>
                  <a:effectLst/>
                  <a:latin typeface="Calibri" pitchFamily="34" charset="0"/>
                  <a:cs typeface="Arial" pitchFamily="34" charset="0"/>
                </a:rPr>
                <a:t>2009 (1)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9"/>
            <p:cNvSpPr>
              <a:spLocks noChangeArrowheads="1"/>
            </p:cNvSpPr>
            <p:nvPr/>
          </p:nvSpPr>
          <p:spPr bwMode="auto">
            <a:xfrm>
              <a:off x="1978" y="1083"/>
              <a:ext cx="281"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000000"/>
                  </a:solidFill>
                  <a:effectLst/>
                  <a:latin typeface="Calibri" pitchFamily="34" charset="0"/>
                  <a:cs typeface="Arial" pitchFamily="34" charset="0"/>
                </a:rPr>
                <a:t>2009 (2)</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Rectangle 10"/>
            <p:cNvSpPr>
              <a:spLocks noChangeArrowheads="1"/>
            </p:cNvSpPr>
            <p:nvPr/>
          </p:nvSpPr>
          <p:spPr bwMode="auto">
            <a:xfrm>
              <a:off x="2468" y="1083"/>
              <a:ext cx="281"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000000"/>
                  </a:solidFill>
                  <a:effectLst/>
                  <a:latin typeface="Calibri" pitchFamily="34" charset="0"/>
                  <a:cs typeface="Arial" pitchFamily="34" charset="0"/>
                </a:rPr>
                <a:t>2010 (1)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ectangle 11"/>
            <p:cNvSpPr>
              <a:spLocks noChangeArrowheads="1"/>
            </p:cNvSpPr>
            <p:nvPr/>
          </p:nvSpPr>
          <p:spPr bwMode="auto">
            <a:xfrm>
              <a:off x="2958" y="1083"/>
              <a:ext cx="281"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000000"/>
                  </a:solidFill>
                  <a:effectLst/>
                  <a:latin typeface="Calibri" pitchFamily="34" charset="0"/>
                  <a:cs typeface="Arial" pitchFamily="34" charset="0"/>
                </a:rPr>
                <a:t>2010 (2)</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12"/>
            <p:cNvSpPr>
              <a:spLocks noChangeArrowheads="1"/>
            </p:cNvSpPr>
            <p:nvPr/>
          </p:nvSpPr>
          <p:spPr bwMode="auto">
            <a:xfrm>
              <a:off x="3453" y="1083"/>
              <a:ext cx="30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2011 (1)</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13"/>
            <p:cNvSpPr>
              <a:spLocks noChangeArrowheads="1"/>
            </p:cNvSpPr>
            <p:nvPr/>
          </p:nvSpPr>
          <p:spPr bwMode="auto">
            <a:xfrm>
              <a:off x="3943" y="1083"/>
              <a:ext cx="30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2011 (2)</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Rectangle 14"/>
            <p:cNvSpPr>
              <a:spLocks noChangeArrowheads="1"/>
            </p:cNvSpPr>
            <p:nvPr/>
          </p:nvSpPr>
          <p:spPr bwMode="auto">
            <a:xfrm>
              <a:off x="4433" y="1083"/>
              <a:ext cx="30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2012 (1)</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Rectangle 15"/>
            <p:cNvSpPr>
              <a:spLocks noChangeArrowheads="1"/>
            </p:cNvSpPr>
            <p:nvPr/>
          </p:nvSpPr>
          <p:spPr bwMode="auto">
            <a:xfrm>
              <a:off x="4923" y="1083"/>
              <a:ext cx="30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2012 (2)</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Rectangle 16"/>
            <p:cNvSpPr>
              <a:spLocks noChangeArrowheads="1"/>
            </p:cNvSpPr>
            <p:nvPr/>
          </p:nvSpPr>
          <p:spPr bwMode="auto">
            <a:xfrm>
              <a:off x="5413" y="1083"/>
              <a:ext cx="30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2013 (1)</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Rectangle 17"/>
            <p:cNvSpPr>
              <a:spLocks noChangeArrowheads="1"/>
            </p:cNvSpPr>
            <p:nvPr/>
          </p:nvSpPr>
          <p:spPr bwMode="auto">
            <a:xfrm>
              <a:off x="668" y="1203"/>
              <a:ext cx="648"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900" b="0" i="0" u="none" strike="noStrike" cap="none" normalizeH="0" baseline="0" dirty="0" smtClean="0">
                  <a:ln>
                    <a:noFill/>
                  </a:ln>
                  <a:solidFill>
                    <a:srgbClr val="000000"/>
                  </a:solidFill>
                  <a:effectLst/>
                  <a:latin typeface="Calibri" pitchFamily="34" charset="0"/>
                  <a:cs typeface="Arial" pitchFamily="34" charset="0"/>
                </a:rPr>
                <a:t>Aucun relevé d’erreur</a:t>
              </a:r>
              <a:endParaRPr kumimoji="0" lang="fr-FR" altLang="fr-FR" sz="900" b="0" i="0" u="none" strike="noStrike" cap="none" normalizeH="0" baseline="0" dirty="0" smtClean="0">
                <a:ln>
                  <a:noFill/>
                </a:ln>
                <a:solidFill>
                  <a:schemeClr val="tx1"/>
                </a:solidFill>
                <a:effectLst/>
                <a:cs typeface="Arial" pitchFamily="34" charset="0"/>
              </a:endParaRPr>
            </a:p>
          </p:txBody>
        </p:sp>
        <p:sp>
          <p:nvSpPr>
            <p:cNvPr id="19" name="Rectangle 18"/>
            <p:cNvSpPr>
              <a:spLocks noChangeArrowheads="1"/>
            </p:cNvSpPr>
            <p:nvPr/>
          </p:nvSpPr>
          <p:spPr bwMode="auto">
            <a:xfrm>
              <a:off x="1497" y="120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64,20 %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Rectangle 19"/>
            <p:cNvSpPr>
              <a:spLocks noChangeArrowheads="1"/>
            </p:cNvSpPr>
            <p:nvPr/>
          </p:nvSpPr>
          <p:spPr bwMode="auto">
            <a:xfrm>
              <a:off x="1987" y="120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67,47 %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Rectangle 20"/>
            <p:cNvSpPr>
              <a:spLocks noChangeArrowheads="1"/>
            </p:cNvSpPr>
            <p:nvPr/>
          </p:nvSpPr>
          <p:spPr bwMode="auto">
            <a:xfrm>
              <a:off x="2477" y="120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65,52 %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Rectangle 21"/>
            <p:cNvSpPr>
              <a:spLocks noChangeArrowheads="1"/>
            </p:cNvSpPr>
            <p:nvPr/>
          </p:nvSpPr>
          <p:spPr bwMode="auto">
            <a:xfrm>
              <a:off x="2967" y="120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68,97 %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Rectangle 22"/>
            <p:cNvSpPr>
              <a:spLocks noChangeArrowheads="1"/>
            </p:cNvSpPr>
            <p:nvPr/>
          </p:nvSpPr>
          <p:spPr bwMode="auto">
            <a:xfrm>
              <a:off x="3457" y="120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73,49 %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Rectangle 23"/>
            <p:cNvSpPr>
              <a:spLocks noChangeArrowheads="1"/>
            </p:cNvSpPr>
            <p:nvPr/>
          </p:nvSpPr>
          <p:spPr bwMode="auto">
            <a:xfrm>
              <a:off x="3947" y="120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80,00 %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Rectangle 24"/>
            <p:cNvSpPr>
              <a:spLocks noChangeArrowheads="1"/>
            </p:cNvSpPr>
            <p:nvPr/>
          </p:nvSpPr>
          <p:spPr bwMode="auto">
            <a:xfrm>
              <a:off x="4437" y="120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53,41 %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Rectangle 25"/>
            <p:cNvSpPr>
              <a:spLocks noChangeArrowheads="1"/>
            </p:cNvSpPr>
            <p:nvPr/>
          </p:nvSpPr>
          <p:spPr bwMode="auto">
            <a:xfrm>
              <a:off x="4927" y="120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46,51 %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Rectangle 26"/>
            <p:cNvSpPr>
              <a:spLocks noChangeArrowheads="1"/>
            </p:cNvSpPr>
            <p:nvPr/>
          </p:nvSpPr>
          <p:spPr bwMode="auto">
            <a:xfrm>
              <a:off x="5417" y="120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69,77 %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Rectangle 27"/>
            <p:cNvSpPr>
              <a:spLocks noChangeArrowheads="1"/>
            </p:cNvSpPr>
            <p:nvPr/>
          </p:nvSpPr>
          <p:spPr bwMode="auto">
            <a:xfrm>
              <a:off x="668" y="1323"/>
              <a:ext cx="60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relevé d'erreur</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Rectangle 28"/>
            <p:cNvSpPr>
              <a:spLocks noChangeArrowheads="1"/>
            </p:cNvSpPr>
            <p:nvPr/>
          </p:nvSpPr>
          <p:spPr bwMode="auto">
            <a:xfrm>
              <a:off x="1497" y="132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29,63 %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Rectangle 29"/>
            <p:cNvSpPr>
              <a:spLocks noChangeArrowheads="1"/>
            </p:cNvSpPr>
            <p:nvPr/>
          </p:nvSpPr>
          <p:spPr bwMode="auto">
            <a:xfrm>
              <a:off x="1987" y="132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25,30 %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 name="Rectangle 30"/>
            <p:cNvSpPr>
              <a:spLocks noChangeArrowheads="1"/>
            </p:cNvSpPr>
            <p:nvPr/>
          </p:nvSpPr>
          <p:spPr bwMode="auto">
            <a:xfrm>
              <a:off x="2477" y="132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29,88 %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 name="Rectangle 31"/>
            <p:cNvSpPr>
              <a:spLocks noChangeArrowheads="1"/>
            </p:cNvSpPr>
            <p:nvPr/>
          </p:nvSpPr>
          <p:spPr bwMode="auto">
            <a:xfrm>
              <a:off x="2967" y="132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28,73 %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3" name="Rectangle 32"/>
            <p:cNvSpPr>
              <a:spLocks noChangeArrowheads="1"/>
            </p:cNvSpPr>
            <p:nvPr/>
          </p:nvSpPr>
          <p:spPr bwMode="auto">
            <a:xfrm>
              <a:off x="3457" y="132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25,30 %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4" name="Rectangle 33"/>
            <p:cNvSpPr>
              <a:spLocks noChangeArrowheads="1"/>
            </p:cNvSpPr>
            <p:nvPr/>
          </p:nvSpPr>
          <p:spPr bwMode="auto">
            <a:xfrm>
              <a:off x="3947" y="132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16,47 %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 name="Rectangle 34"/>
            <p:cNvSpPr>
              <a:spLocks noChangeArrowheads="1"/>
            </p:cNvSpPr>
            <p:nvPr/>
          </p:nvSpPr>
          <p:spPr bwMode="auto">
            <a:xfrm>
              <a:off x="4437" y="132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32,95 %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 name="Rectangle 35"/>
            <p:cNvSpPr>
              <a:spLocks noChangeArrowheads="1"/>
            </p:cNvSpPr>
            <p:nvPr/>
          </p:nvSpPr>
          <p:spPr bwMode="auto">
            <a:xfrm>
              <a:off x="4927" y="132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46,51 %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Rectangle 36"/>
            <p:cNvSpPr>
              <a:spLocks noChangeArrowheads="1"/>
            </p:cNvSpPr>
            <p:nvPr/>
          </p:nvSpPr>
          <p:spPr bwMode="auto">
            <a:xfrm>
              <a:off x="5417" y="132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27,91 %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8" name="Rectangle 37"/>
            <p:cNvSpPr>
              <a:spLocks noChangeArrowheads="1"/>
            </p:cNvSpPr>
            <p:nvPr/>
          </p:nvSpPr>
          <p:spPr bwMode="auto">
            <a:xfrm>
              <a:off x="668" y="1443"/>
              <a:ext cx="682"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0" i="0" u="none" strike="noStrike" cap="none" normalizeH="0" baseline="0" dirty="0" smtClean="0">
                  <a:ln>
                    <a:noFill/>
                  </a:ln>
                  <a:solidFill>
                    <a:srgbClr val="000000"/>
                  </a:solidFill>
                  <a:effectLst/>
                  <a:latin typeface="Calibri" pitchFamily="34" charset="0"/>
                  <a:cs typeface="Arial" pitchFamily="34" charset="0"/>
                </a:rPr>
                <a:t>2 relevés</a:t>
              </a:r>
              <a:r>
                <a:rPr kumimoji="0" lang="fr-FR" altLang="fr-FR" sz="1000" b="0" i="0" u="none" strike="noStrike" cap="none" normalizeH="0" dirty="0" smtClean="0">
                  <a:ln>
                    <a:noFill/>
                  </a:ln>
                  <a:solidFill>
                    <a:srgbClr val="000000"/>
                  </a:solidFill>
                  <a:effectLst/>
                  <a:latin typeface="Calibri" pitchFamily="34" charset="0"/>
                  <a:cs typeface="Arial" pitchFamily="34" charset="0"/>
                </a:rPr>
                <a:t> </a:t>
              </a:r>
              <a:r>
                <a:rPr kumimoji="0" lang="fr-FR" altLang="fr-FR" sz="1000" b="0" i="0" u="none" strike="noStrike" cap="none" normalizeH="0" baseline="0" dirty="0" smtClean="0">
                  <a:ln>
                    <a:noFill/>
                  </a:ln>
                  <a:solidFill>
                    <a:srgbClr val="000000"/>
                  </a:solidFill>
                  <a:effectLst/>
                  <a:latin typeface="Calibri" pitchFamily="34" charset="0"/>
                  <a:cs typeface="Arial" pitchFamily="34" charset="0"/>
                </a:rPr>
                <a:t>d'erreurs ou plus</a:t>
              </a:r>
              <a:endParaRPr kumimoji="0" lang="fr-FR" altLang="fr-FR" sz="1000" b="0" i="0" u="none" strike="noStrike" cap="none" normalizeH="0" baseline="0" dirty="0" smtClean="0">
                <a:ln>
                  <a:noFill/>
                </a:ln>
                <a:solidFill>
                  <a:schemeClr val="tx1"/>
                </a:solidFill>
                <a:effectLst/>
                <a:cs typeface="Arial" pitchFamily="34" charset="0"/>
              </a:endParaRPr>
            </a:p>
          </p:txBody>
        </p:sp>
        <p:sp>
          <p:nvSpPr>
            <p:cNvPr id="39" name="Rectangle 38"/>
            <p:cNvSpPr>
              <a:spLocks noChangeArrowheads="1"/>
            </p:cNvSpPr>
            <p:nvPr/>
          </p:nvSpPr>
          <p:spPr bwMode="auto">
            <a:xfrm>
              <a:off x="1515" y="1443"/>
              <a:ext cx="24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6,17 %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0" name="Rectangle 39"/>
            <p:cNvSpPr>
              <a:spLocks noChangeArrowheads="1"/>
            </p:cNvSpPr>
            <p:nvPr/>
          </p:nvSpPr>
          <p:spPr bwMode="auto">
            <a:xfrm>
              <a:off x="2005" y="1443"/>
              <a:ext cx="24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7,23 %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 name="Rectangle 40"/>
            <p:cNvSpPr>
              <a:spLocks noChangeArrowheads="1"/>
            </p:cNvSpPr>
            <p:nvPr/>
          </p:nvSpPr>
          <p:spPr bwMode="auto">
            <a:xfrm>
              <a:off x="2495" y="1443"/>
              <a:ext cx="24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4,60 %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 name="Rectangle 41"/>
            <p:cNvSpPr>
              <a:spLocks noChangeArrowheads="1"/>
            </p:cNvSpPr>
            <p:nvPr/>
          </p:nvSpPr>
          <p:spPr bwMode="auto">
            <a:xfrm>
              <a:off x="2985" y="1443"/>
              <a:ext cx="24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2,30 %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 name="Rectangle 42"/>
            <p:cNvSpPr>
              <a:spLocks noChangeArrowheads="1"/>
            </p:cNvSpPr>
            <p:nvPr/>
          </p:nvSpPr>
          <p:spPr bwMode="auto">
            <a:xfrm>
              <a:off x="3475" y="1443"/>
              <a:ext cx="24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1,21 %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4" name="Rectangle 43"/>
            <p:cNvSpPr>
              <a:spLocks noChangeArrowheads="1"/>
            </p:cNvSpPr>
            <p:nvPr/>
          </p:nvSpPr>
          <p:spPr bwMode="auto">
            <a:xfrm>
              <a:off x="3965" y="1443"/>
              <a:ext cx="24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3,53 %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5" name="Rectangle 44"/>
            <p:cNvSpPr>
              <a:spLocks noChangeArrowheads="1"/>
            </p:cNvSpPr>
            <p:nvPr/>
          </p:nvSpPr>
          <p:spPr bwMode="auto">
            <a:xfrm>
              <a:off x="4437" y="1443"/>
              <a:ext cx="28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13,64 %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6" name="Rectangle 45"/>
            <p:cNvSpPr>
              <a:spLocks noChangeArrowheads="1"/>
            </p:cNvSpPr>
            <p:nvPr/>
          </p:nvSpPr>
          <p:spPr bwMode="auto">
            <a:xfrm>
              <a:off x="4945" y="1443"/>
              <a:ext cx="24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6,98 %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7" name="Rectangle 46"/>
            <p:cNvSpPr>
              <a:spLocks noChangeArrowheads="1"/>
            </p:cNvSpPr>
            <p:nvPr/>
          </p:nvSpPr>
          <p:spPr bwMode="auto">
            <a:xfrm>
              <a:off x="5435" y="1443"/>
              <a:ext cx="24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2,32 %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8" name="Line 47"/>
            <p:cNvSpPr>
              <a:spLocks noChangeShapeType="1"/>
            </p:cNvSpPr>
            <p:nvPr/>
          </p:nvSpPr>
          <p:spPr bwMode="auto">
            <a:xfrm flipV="1">
              <a:off x="655" y="107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49" name="Rectangle 48"/>
            <p:cNvSpPr>
              <a:spLocks noChangeArrowheads="1"/>
            </p:cNvSpPr>
            <p:nvPr/>
          </p:nvSpPr>
          <p:spPr bwMode="auto">
            <a:xfrm>
              <a:off x="655" y="1065"/>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0" name="Line 49"/>
            <p:cNvSpPr>
              <a:spLocks noChangeShapeType="1"/>
            </p:cNvSpPr>
            <p:nvPr/>
          </p:nvSpPr>
          <p:spPr bwMode="auto">
            <a:xfrm flipV="1">
              <a:off x="1345" y="107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51" name="Rectangle 50"/>
            <p:cNvSpPr>
              <a:spLocks noChangeArrowheads="1"/>
            </p:cNvSpPr>
            <p:nvPr/>
          </p:nvSpPr>
          <p:spPr bwMode="auto">
            <a:xfrm>
              <a:off x="1345" y="1065"/>
              <a:ext cx="5"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2" name="Line 51"/>
            <p:cNvSpPr>
              <a:spLocks noChangeShapeType="1"/>
            </p:cNvSpPr>
            <p:nvPr/>
          </p:nvSpPr>
          <p:spPr bwMode="auto">
            <a:xfrm flipV="1">
              <a:off x="1836" y="107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53" name="Rectangle 52"/>
            <p:cNvSpPr>
              <a:spLocks noChangeArrowheads="1"/>
            </p:cNvSpPr>
            <p:nvPr/>
          </p:nvSpPr>
          <p:spPr bwMode="auto">
            <a:xfrm>
              <a:off x="1836" y="1065"/>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4" name="Line 53"/>
            <p:cNvSpPr>
              <a:spLocks noChangeShapeType="1"/>
            </p:cNvSpPr>
            <p:nvPr/>
          </p:nvSpPr>
          <p:spPr bwMode="auto">
            <a:xfrm flipV="1">
              <a:off x="2326" y="107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55" name="Rectangle 54"/>
            <p:cNvSpPr>
              <a:spLocks noChangeArrowheads="1"/>
            </p:cNvSpPr>
            <p:nvPr/>
          </p:nvSpPr>
          <p:spPr bwMode="auto">
            <a:xfrm>
              <a:off x="2326" y="1065"/>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6" name="Line 55"/>
            <p:cNvSpPr>
              <a:spLocks noChangeShapeType="1"/>
            </p:cNvSpPr>
            <p:nvPr/>
          </p:nvSpPr>
          <p:spPr bwMode="auto">
            <a:xfrm flipV="1">
              <a:off x="2816" y="107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57" name="Rectangle 56"/>
            <p:cNvSpPr>
              <a:spLocks noChangeArrowheads="1"/>
            </p:cNvSpPr>
            <p:nvPr/>
          </p:nvSpPr>
          <p:spPr bwMode="auto">
            <a:xfrm>
              <a:off x="2816" y="1065"/>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58" name="Line 57"/>
            <p:cNvSpPr>
              <a:spLocks noChangeShapeType="1"/>
            </p:cNvSpPr>
            <p:nvPr/>
          </p:nvSpPr>
          <p:spPr bwMode="auto">
            <a:xfrm flipV="1">
              <a:off x="3306" y="107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59" name="Rectangle 58"/>
            <p:cNvSpPr>
              <a:spLocks noChangeArrowheads="1"/>
            </p:cNvSpPr>
            <p:nvPr/>
          </p:nvSpPr>
          <p:spPr bwMode="auto">
            <a:xfrm>
              <a:off x="3306" y="1065"/>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60" name="Line 59"/>
            <p:cNvSpPr>
              <a:spLocks noChangeShapeType="1"/>
            </p:cNvSpPr>
            <p:nvPr/>
          </p:nvSpPr>
          <p:spPr bwMode="auto">
            <a:xfrm flipV="1">
              <a:off x="3796" y="107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61" name="Rectangle 60"/>
            <p:cNvSpPr>
              <a:spLocks noChangeArrowheads="1"/>
            </p:cNvSpPr>
            <p:nvPr/>
          </p:nvSpPr>
          <p:spPr bwMode="auto">
            <a:xfrm>
              <a:off x="3796" y="1065"/>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62" name="Line 61"/>
            <p:cNvSpPr>
              <a:spLocks noChangeShapeType="1"/>
            </p:cNvSpPr>
            <p:nvPr/>
          </p:nvSpPr>
          <p:spPr bwMode="auto">
            <a:xfrm flipV="1">
              <a:off x="4286" y="107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63" name="Rectangle 62"/>
            <p:cNvSpPr>
              <a:spLocks noChangeArrowheads="1"/>
            </p:cNvSpPr>
            <p:nvPr/>
          </p:nvSpPr>
          <p:spPr bwMode="auto">
            <a:xfrm>
              <a:off x="4286" y="1065"/>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24" name="Line 63"/>
            <p:cNvSpPr>
              <a:spLocks noChangeShapeType="1"/>
            </p:cNvSpPr>
            <p:nvPr/>
          </p:nvSpPr>
          <p:spPr bwMode="auto">
            <a:xfrm flipV="1">
              <a:off x="4776" y="107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25" name="Rectangle 64"/>
            <p:cNvSpPr>
              <a:spLocks noChangeArrowheads="1"/>
            </p:cNvSpPr>
            <p:nvPr/>
          </p:nvSpPr>
          <p:spPr bwMode="auto">
            <a:xfrm>
              <a:off x="4776" y="1065"/>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29" name="Line 65"/>
            <p:cNvSpPr>
              <a:spLocks noChangeShapeType="1"/>
            </p:cNvSpPr>
            <p:nvPr/>
          </p:nvSpPr>
          <p:spPr bwMode="auto">
            <a:xfrm flipV="1">
              <a:off x="5266" y="107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30" name="Rectangle 66"/>
            <p:cNvSpPr>
              <a:spLocks noChangeArrowheads="1"/>
            </p:cNvSpPr>
            <p:nvPr/>
          </p:nvSpPr>
          <p:spPr bwMode="auto">
            <a:xfrm>
              <a:off x="5266" y="1065"/>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31" name="Rectangle 67"/>
            <p:cNvSpPr>
              <a:spLocks noChangeArrowheads="1"/>
            </p:cNvSpPr>
            <p:nvPr/>
          </p:nvSpPr>
          <p:spPr bwMode="auto">
            <a:xfrm>
              <a:off x="659" y="1065"/>
              <a:ext cx="5101"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32" name="Line 68"/>
            <p:cNvSpPr>
              <a:spLocks noChangeShapeType="1"/>
            </p:cNvSpPr>
            <p:nvPr/>
          </p:nvSpPr>
          <p:spPr bwMode="auto">
            <a:xfrm flipV="1">
              <a:off x="5756" y="107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33" name="Rectangle 69"/>
            <p:cNvSpPr>
              <a:spLocks noChangeArrowheads="1"/>
            </p:cNvSpPr>
            <p:nvPr/>
          </p:nvSpPr>
          <p:spPr bwMode="auto">
            <a:xfrm>
              <a:off x="5756" y="1065"/>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34" name="Line 70"/>
            <p:cNvSpPr>
              <a:spLocks noChangeShapeType="1"/>
            </p:cNvSpPr>
            <p:nvPr/>
          </p:nvSpPr>
          <p:spPr bwMode="auto">
            <a:xfrm>
              <a:off x="659" y="1191"/>
              <a:ext cx="313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35" name="Rectangle 71"/>
            <p:cNvSpPr>
              <a:spLocks noChangeArrowheads="1"/>
            </p:cNvSpPr>
            <p:nvPr/>
          </p:nvSpPr>
          <p:spPr bwMode="auto">
            <a:xfrm>
              <a:off x="659" y="1191"/>
              <a:ext cx="313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36" name="Line 72"/>
            <p:cNvSpPr>
              <a:spLocks noChangeShapeType="1"/>
            </p:cNvSpPr>
            <p:nvPr/>
          </p:nvSpPr>
          <p:spPr bwMode="auto">
            <a:xfrm>
              <a:off x="3800" y="1191"/>
              <a:ext cx="48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37" name="Rectangle 73"/>
            <p:cNvSpPr>
              <a:spLocks noChangeArrowheads="1"/>
            </p:cNvSpPr>
            <p:nvPr/>
          </p:nvSpPr>
          <p:spPr bwMode="auto">
            <a:xfrm>
              <a:off x="3800" y="1191"/>
              <a:ext cx="48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38" name="Line 74"/>
            <p:cNvSpPr>
              <a:spLocks noChangeShapeType="1"/>
            </p:cNvSpPr>
            <p:nvPr/>
          </p:nvSpPr>
          <p:spPr bwMode="auto">
            <a:xfrm>
              <a:off x="4290" y="1191"/>
              <a:ext cx="48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39" name="Rectangle 75"/>
            <p:cNvSpPr>
              <a:spLocks noChangeArrowheads="1"/>
            </p:cNvSpPr>
            <p:nvPr/>
          </p:nvSpPr>
          <p:spPr bwMode="auto">
            <a:xfrm>
              <a:off x="4290" y="1191"/>
              <a:ext cx="48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40" name="Line 76"/>
            <p:cNvSpPr>
              <a:spLocks noChangeShapeType="1"/>
            </p:cNvSpPr>
            <p:nvPr/>
          </p:nvSpPr>
          <p:spPr bwMode="auto">
            <a:xfrm>
              <a:off x="4780" y="1191"/>
              <a:ext cx="48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41" name="Rectangle 77"/>
            <p:cNvSpPr>
              <a:spLocks noChangeArrowheads="1"/>
            </p:cNvSpPr>
            <p:nvPr/>
          </p:nvSpPr>
          <p:spPr bwMode="auto">
            <a:xfrm>
              <a:off x="4780" y="1191"/>
              <a:ext cx="48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42" name="Line 78"/>
            <p:cNvSpPr>
              <a:spLocks noChangeShapeType="1"/>
            </p:cNvSpPr>
            <p:nvPr/>
          </p:nvSpPr>
          <p:spPr bwMode="auto">
            <a:xfrm>
              <a:off x="5270" y="1191"/>
              <a:ext cx="48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43" name="Rectangle 79"/>
            <p:cNvSpPr>
              <a:spLocks noChangeArrowheads="1"/>
            </p:cNvSpPr>
            <p:nvPr/>
          </p:nvSpPr>
          <p:spPr bwMode="auto">
            <a:xfrm>
              <a:off x="5270" y="1191"/>
              <a:ext cx="48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44" name="Line 80"/>
            <p:cNvSpPr>
              <a:spLocks noChangeShapeType="1"/>
            </p:cNvSpPr>
            <p:nvPr/>
          </p:nvSpPr>
          <p:spPr bwMode="auto">
            <a:xfrm>
              <a:off x="659" y="1311"/>
              <a:ext cx="313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45" name="Rectangle 81"/>
            <p:cNvSpPr>
              <a:spLocks noChangeArrowheads="1"/>
            </p:cNvSpPr>
            <p:nvPr/>
          </p:nvSpPr>
          <p:spPr bwMode="auto">
            <a:xfrm>
              <a:off x="659" y="1311"/>
              <a:ext cx="313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46" name="Line 82"/>
            <p:cNvSpPr>
              <a:spLocks noChangeShapeType="1"/>
            </p:cNvSpPr>
            <p:nvPr/>
          </p:nvSpPr>
          <p:spPr bwMode="auto">
            <a:xfrm>
              <a:off x="3800" y="1311"/>
              <a:ext cx="48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47" name="Rectangle 83"/>
            <p:cNvSpPr>
              <a:spLocks noChangeArrowheads="1"/>
            </p:cNvSpPr>
            <p:nvPr/>
          </p:nvSpPr>
          <p:spPr bwMode="auto">
            <a:xfrm>
              <a:off x="3800" y="1311"/>
              <a:ext cx="48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48" name="Line 84"/>
            <p:cNvSpPr>
              <a:spLocks noChangeShapeType="1"/>
            </p:cNvSpPr>
            <p:nvPr/>
          </p:nvSpPr>
          <p:spPr bwMode="auto">
            <a:xfrm>
              <a:off x="4290" y="1311"/>
              <a:ext cx="48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49" name="Rectangle 85"/>
            <p:cNvSpPr>
              <a:spLocks noChangeArrowheads="1"/>
            </p:cNvSpPr>
            <p:nvPr/>
          </p:nvSpPr>
          <p:spPr bwMode="auto">
            <a:xfrm>
              <a:off x="4290" y="1311"/>
              <a:ext cx="48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50" name="Line 86"/>
            <p:cNvSpPr>
              <a:spLocks noChangeShapeType="1"/>
            </p:cNvSpPr>
            <p:nvPr/>
          </p:nvSpPr>
          <p:spPr bwMode="auto">
            <a:xfrm>
              <a:off x="4780" y="1311"/>
              <a:ext cx="48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51" name="Rectangle 87"/>
            <p:cNvSpPr>
              <a:spLocks noChangeArrowheads="1"/>
            </p:cNvSpPr>
            <p:nvPr/>
          </p:nvSpPr>
          <p:spPr bwMode="auto">
            <a:xfrm>
              <a:off x="4780" y="1311"/>
              <a:ext cx="48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52" name="Line 88"/>
            <p:cNvSpPr>
              <a:spLocks noChangeShapeType="1"/>
            </p:cNvSpPr>
            <p:nvPr/>
          </p:nvSpPr>
          <p:spPr bwMode="auto">
            <a:xfrm>
              <a:off x="5270" y="1311"/>
              <a:ext cx="48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53" name="Rectangle 89"/>
            <p:cNvSpPr>
              <a:spLocks noChangeArrowheads="1"/>
            </p:cNvSpPr>
            <p:nvPr/>
          </p:nvSpPr>
          <p:spPr bwMode="auto">
            <a:xfrm>
              <a:off x="5270" y="1311"/>
              <a:ext cx="48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54" name="Line 90"/>
            <p:cNvSpPr>
              <a:spLocks noChangeShapeType="1"/>
            </p:cNvSpPr>
            <p:nvPr/>
          </p:nvSpPr>
          <p:spPr bwMode="auto">
            <a:xfrm>
              <a:off x="659" y="1431"/>
              <a:ext cx="313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55" name="Rectangle 91"/>
            <p:cNvSpPr>
              <a:spLocks noChangeArrowheads="1"/>
            </p:cNvSpPr>
            <p:nvPr/>
          </p:nvSpPr>
          <p:spPr bwMode="auto">
            <a:xfrm>
              <a:off x="659" y="1431"/>
              <a:ext cx="313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56" name="Line 92"/>
            <p:cNvSpPr>
              <a:spLocks noChangeShapeType="1"/>
            </p:cNvSpPr>
            <p:nvPr/>
          </p:nvSpPr>
          <p:spPr bwMode="auto">
            <a:xfrm>
              <a:off x="3800" y="1431"/>
              <a:ext cx="48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57" name="Rectangle 93"/>
            <p:cNvSpPr>
              <a:spLocks noChangeArrowheads="1"/>
            </p:cNvSpPr>
            <p:nvPr/>
          </p:nvSpPr>
          <p:spPr bwMode="auto">
            <a:xfrm>
              <a:off x="3800" y="1431"/>
              <a:ext cx="48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58" name="Line 94"/>
            <p:cNvSpPr>
              <a:spLocks noChangeShapeType="1"/>
            </p:cNvSpPr>
            <p:nvPr/>
          </p:nvSpPr>
          <p:spPr bwMode="auto">
            <a:xfrm>
              <a:off x="4290" y="1431"/>
              <a:ext cx="48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59" name="Rectangle 95"/>
            <p:cNvSpPr>
              <a:spLocks noChangeArrowheads="1"/>
            </p:cNvSpPr>
            <p:nvPr/>
          </p:nvSpPr>
          <p:spPr bwMode="auto">
            <a:xfrm>
              <a:off x="4290" y="1431"/>
              <a:ext cx="48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60" name="Line 96"/>
            <p:cNvSpPr>
              <a:spLocks noChangeShapeType="1"/>
            </p:cNvSpPr>
            <p:nvPr/>
          </p:nvSpPr>
          <p:spPr bwMode="auto">
            <a:xfrm>
              <a:off x="4780" y="1431"/>
              <a:ext cx="48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61" name="Rectangle 97"/>
            <p:cNvSpPr>
              <a:spLocks noChangeArrowheads="1"/>
            </p:cNvSpPr>
            <p:nvPr/>
          </p:nvSpPr>
          <p:spPr bwMode="auto">
            <a:xfrm>
              <a:off x="4780" y="1431"/>
              <a:ext cx="48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62" name="Line 98"/>
            <p:cNvSpPr>
              <a:spLocks noChangeShapeType="1"/>
            </p:cNvSpPr>
            <p:nvPr/>
          </p:nvSpPr>
          <p:spPr bwMode="auto">
            <a:xfrm>
              <a:off x="5270" y="1431"/>
              <a:ext cx="481"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63" name="Rectangle 99"/>
            <p:cNvSpPr>
              <a:spLocks noChangeArrowheads="1"/>
            </p:cNvSpPr>
            <p:nvPr/>
          </p:nvSpPr>
          <p:spPr bwMode="auto">
            <a:xfrm>
              <a:off x="5270" y="1431"/>
              <a:ext cx="48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64" name="Rectangle 100"/>
            <p:cNvSpPr>
              <a:spLocks noChangeArrowheads="1"/>
            </p:cNvSpPr>
            <p:nvPr/>
          </p:nvSpPr>
          <p:spPr bwMode="auto">
            <a:xfrm>
              <a:off x="651" y="1065"/>
              <a:ext cx="8" cy="49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65" name="Line 101"/>
            <p:cNvSpPr>
              <a:spLocks noChangeShapeType="1"/>
            </p:cNvSpPr>
            <p:nvPr/>
          </p:nvSpPr>
          <p:spPr bwMode="auto">
            <a:xfrm>
              <a:off x="1345" y="1077"/>
              <a:ext cx="0" cy="47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66" name="Rectangle 102"/>
            <p:cNvSpPr>
              <a:spLocks noChangeArrowheads="1"/>
            </p:cNvSpPr>
            <p:nvPr/>
          </p:nvSpPr>
          <p:spPr bwMode="auto">
            <a:xfrm>
              <a:off x="1345" y="1077"/>
              <a:ext cx="5" cy="47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67" name="Line 103"/>
            <p:cNvSpPr>
              <a:spLocks noChangeShapeType="1"/>
            </p:cNvSpPr>
            <p:nvPr/>
          </p:nvSpPr>
          <p:spPr bwMode="auto">
            <a:xfrm>
              <a:off x="1836" y="1077"/>
              <a:ext cx="0" cy="47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68" name="Rectangle 104"/>
            <p:cNvSpPr>
              <a:spLocks noChangeArrowheads="1"/>
            </p:cNvSpPr>
            <p:nvPr/>
          </p:nvSpPr>
          <p:spPr bwMode="auto">
            <a:xfrm>
              <a:off x="1836" y="1077"/>
              <a:ext cx="4" cy="47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69" name="Line 105"/>
            <p:cNvSpPr>
              <a:spLocks noChangeShapeType="1"/>
            </p:cNvSpPr>
            <p:nvPr/>
          </p:nvSpPr>
          <p:spPr bwMode="auto">
            <a:xfrm>
              <a:off x="2326" y="1077"/>
              <a:ext cx="0" cy="47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70" name="Rectangle 106"/>
            <p:cNvSpPr>
              <a:spLocks noChangeArrowheads="1"/>
            </p:cNvSpPr>
            <p:nvPr/>
          </p:nvSpPr>
          <p:spPr bwMode="auto">
            <a:xfrm>
              <a:off x="2326" y="1077"/>
              <a:ext cx="4" cy="47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71" name="Line 107"/>
            <p:cNvSpPr>
              <a:spLocks noChangeShapeType="1"/>
            </p:cNvSpPr>
            <p:nvPr/>
          </p:nvSpPr>
          <p:spPr bwMode="auto">
            <a:xfrm>
              <a:off x="2816" y="1077"/>
              <a:ext cx="0" cy="47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72" name="Rectangle 108"/>
            <p:cNvSpPr>
              <a:spLocks noChangeArrowheads="1"/>
            </p:cNvSpPr>
            <p:nvPr/>
          </p:nvSpPr>
          <p:spPr bwMode="auto">
            <a:xfrm>
              <a:off x="2816" y="1077"/>
              <a:ext cx="4" cy="47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73" name="Line 109"/>
            <p:cNvSpPr>
              <a:spLocks noChangeShapeType="1"/>
            </p:cNvSpPr>
            <p:nvPr/>
          </p:nvSpPr>
          <p:spPr bwMode="auto">
            <a:xfrm>
              <a:off x="3306" y="1077"/>
              <a:ext cx="0" cy="47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74" name="Rectangle 110"/>
            <p:cNvSpPr>
              <a:spLocks noChangeArrowheads="1"/>
            </p:cNvSpPr>
            <p:nvPr/>
          </p:nvSpPr>
          <p:spPr bwMode="auto">
            <a:xfrm>
              <a:off x="3306" y="1077"/>
              <a:ext cx="4" cy="47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75" name="Rectangle 111"/>
            <p:cNvSpPr>
              <a:spLocks noChangeArrowheads="1"/>
            </p:cNvSpPr>
            <p:nvPr/>
          </p:nvSpPr>
          <p:spPr bwMode="auto">
            <a:xfrm>
              <a:off x="3791" y="1077"/>
              <a:ext cx="9" cy="48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76" name="Rectangle 112"/>
            <p:cNvSpPr>
              <a:spLocks noChangeArrowheads="1"/>
            </p:cNvSpPr>
            <p:nvPr/>
          </p:nvSpPr>
          <p:spPr bwMode="auto">
            <a:xfrm>
              <a:off x="4281" y="1077"/>
              <a:ext cx="9" cy="48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77" name="Rectangle 113"/>
            <p:cNvSpPr>
              <a:spLocks noChangeArrowheads="1"/>
            </p:cNvSpPr>
            <p:nvPr/>
          </p:nvSpPr>
          <p:spPr bwMode="auto">
            <a:xfrm>
              <a:off x="4771" y="1077"/>
              <a:ext cx="9" cy="48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78" name="Rectangle 114"/>
            <p:cNvSpPr>
              <a:spLocks noChangeArrowheads="1"/>
            </p:cNvSpPr>
            <p:nvPr/>
          </p:nvSpPr>
          <p:spPr bwMode="auto">
            <a:xfrm>
              <a:off x="5261" y="1077"/>
              <a:ext cx="9" cy="48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79" name="Rectangle 115"/>
            <p:cNvSpPr>
              <a:spLocks noChangeArrowheads="1"/>
            </p:cNvSpPr>
            <p:nvPr/>
          </p:nvSpPr>
          <p:spPr bwMode="auto">
            <a:xfrm>
              <a:off x="659" y="1551"/>
              <a:ext cx="5101"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80" name="Rectangle 116"/>
            <p:cNvSpPr>
              <a:spLocks noChangeArrowheads="1"/>
            </p:cNvSpPr>
            <p:nvPr/>
          </p:nvSpPr>
          <p:spPr bwMode="auto">
            <a:xfrm>
              <a:off x="5751" y="1077"/>
              <a:ext cx="9" cy="48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81" name="Line 117"/>
            <p:cNvSpPr>
              <a:spLocks noChangeShapeType="1"/>
            </p:cNvSpPr>
            <p:nvPr/>
          </p:nvSpPr>
          <p:spPr bwMode="auto">
            <a:xfrm>
              <a:off x="655" y="15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82" name="Rectangle 118"/>
            <p:cNvSpPr>
              <a:spLocks noChangeArrowheads="1"/>
            </p:cNvSpPr>
            <p:nvPr/>
          </p:nvSpPr>
          <p:spPr bwMode="auto">
            <a:xfrm>
              <a:off x="655" y="1563"/>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83" name="Line 119"/>
            <p:cNvSpPr>
              <a:spLocks noChangeShapeType="1"/>
            </p:cNvSpPr>
            <p:nvPr/>
          </p:nvSpPr>
          <p:spPr bwMode="auto">
            <a:xfrm>
              <a:off x="1345" y="15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84" name="Rectangle 120"/>
            <p:cNvSpPr>
              <a:spLocks noChangeArrowheads="1"/>
            </p:cNvSpPr>
            <p:nvPr/>
          </p:nvSpPr>
          <p:spPr bwMode="auto">
            <a:xfrm>
              <a:off x="1345" y="1563"/>
              <a:ext cx="5"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85" name="Line 121"/>
            <p:cNvSpPr>
              <a:spLocks noChangeShapeType="1"/>
            </p:cNvSpPr>
            <p:nvPr/>
          </p:nvSpPr>
          <p:spPr bwMode="auto">
            <a:xfrm>
              <a:off x="1836" y="15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86" name="Rectangle 122"/>
            <p:cNvSpPr>
              <a:spLocks noChangeArrowheads="1"/>
            </p:cNvSpPr>
            <p:nvPr/>
          </p:nvSpPr>
          <p:spPr bwMode="auto">
            <a:xfrm>
              <a:off x="1836" y="1563"/>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87" name="Line 123"/>
            <p:cNvSpPr>
              <a:spLocks noChangeShapeType="1"/>
            </p:cNvSpPr>
            <p:nvPr/>
          </p:nvSpPr>
          <p:spPr bwMode="auto">
            <a:xfrm>
              <a:off x="2326" y="15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88" name="Rectangle 124"/>
            <p:cNvSpPr>
              <a:spLocks noChangeArrowheads="1"/>
            </p:cNvSpPr>
            <p:nvPr/>
          </p:nvSpPr>
          <p:spPr bwMode="auto">
            <a:xfrm>
              <a:off x="2326" y="1563"/>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89" name="Line 125"/>
            <p:cNvSpPr>
              <a:spLocks noChangeShapeType="1"/>
            </p:cNvSpPr>
            <p:nvPr/>
          </p:nvSpPr>
          <p:spPr bwMode="auto">
            <a:xfrm>
              <a:off x="2816" y="15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90" name="Rectangle 126"/>
            <p:cNvSpPr>
              <a:spLocks noChangeArrowheads="1"/>
            </p:cNvSpPr>
            <p:nvPr/>
          </p:nvSpPr>
          <p:spPr bwMode="auto">
            <a:xfrm>
              <a:off x="2816" y="1563"/>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91" name="Line 127"/>
            <p:cNvSpPr>
              <a:spLocks noChangeShapeType="1"/>
            </p:cNvSpPr>
            <p:nvPr/>
          </p:nvSpPr>
          <p:spPr bwMode="auto">
            <a:xfrm>
              <a:off x="3306" y="15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92" name="Rectangle 128"/>
            <p:cNvSpPr>
              <a:spLocks noChangeArrowheads="1"/>
            </p:cNvSpPr>
            <p:nvPr/>
          </p:nvSpPr>
          <p:spPr bwMode="auto">
            <a:xfrm>
              <a:off x="3306" y="1563"/>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93" name="Line 129"/>
            <p:cNvSpPr>
              <a:spLocks noChangeShapeType="1"/>
            </p:cNvSpPr>
            <p:nvPr/>
          </p:nvSpPr>
          <p:spPr bwMode="auto">
            <a:xfrm>
              <a:off x="3796" y="15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94" name="Rectangle 130"/>
            <p:cNvSpPr>
              <a:spLocks noChangeArrowheads="1"/>
            </p:cNvSpPr>
            <p:nvPr/>
          </p:nvSpPr>
          <p:spPr bwMode="auto">
            <a:xfrm>
              <a:off x="3796" y="1563"/>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95" name="Line 131"/>
            <p:cNvSpPr>
              <a:spLocks noChangeShapeType="1"/>
            </p:cNvSpPr>
            <p:nvPr/>
          </p:nvSpPr>
          <p:spPr bwMode="auto">
            <a:xfrm>
              <a:off x="4286" y="15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96" name="Rectangle 132"/>
            <p:cNvSpPr>
              <a:spLocks noChangeArrowheads="1"/>
            </p:cNvSpPr>
            <p:nvPr/>
          </p:nvSpPr>
          <p:spPr bwMode="auto">
            <a:xfrm>
              <a:off x="4286" y="1563"/>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97" name="Line 133"/>
            <p:cNvSpPr>
              <a:spLocks noChangeShapeType="1"/>
            </p:cNvSpPr>
            <p:nvPr/>
          </p:nvSpPr>
          <p:spPr bwMode="auto">
            <a:xfrm>
              <a:off x="4776" y="15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098" name="Rectangle 134"/>
            <p:cNvSpPr>
              <a:spLocks noChangeArrowheads="1"/>
            </p:cNvSpPr>
            <p:nvPr/>
          </p:nvSpPr>
          <p:spPr bwMode="auto">
            <a:xfrm>
              <a:off x="4776" y="1563"/>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099" name="Line 135"/>
            <p:cNvSpPr>
              <a:spLocks noChangeShapeType="1"/>
            </p:cNvSpPr>
            <p:nvPr/>
          </p:nvSpPr>
          <p:spPr bwMode="auto">
            <a:xfrm>
              <a:off x="5266" y="15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100" name="Rectangle 136"/>
            <p:cNvSpPr>
              <a:spLocks noChangeArrowheads="1"/>
            </p:cNvSpPr>
            <p:nvPr/>
          </p:nvSpPr>
          <p:spPr bwMode="auto">
            <a:xfrm>
              <a:off x="5266" y="1563"/>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101" name="Line 137"/>
            <p:cNvSpPr>
              <a:spLocks noChangeShapeType="1"/>
            </p:cNvSpPr>
            <p:nvPr/>
          </p:nvSpPr>
          <p:spPr bwMode="auto">
            <a:xfrm>
              <a:off x="5756" y="15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102" name="Rectangle 138"/>
            <p:cNvSpPr>
              <a:spLocks noChangeArrowheads="1"/>
            </p:cNvSpPr>
            <p:nvPr/>
          </p:nvSpPr>
          <p:spPr bwMode="auto">
            <a:xfrm>
              <a:off x="5756" y="1563"/>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103" name="Line 139"/>
            <p:cNvSpPr>
              <a:spLocks noChangeShapeType="1"/>
            </p:cNvSpPr>
            <p:nvPr/>
          </p:nvSpPr>
          <p:spPr bwMode="auto">
            <a:xfrm>
              <a:off x="5760" y="107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104" name="Rectangle 140"/>
            <p:cNvSpPr>
              <a:spLocks noChangeArrowheads="1"/>
            </p:cNvSpPr>
            <p:nvPr/>
          </p:nvSpPr>
          <p:spPr bwMode="auto">
            <a:xfrm>
              <a:off x="5760" y="1071"/>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105" name="Line 141"/>
            <p:cNvSpPr>
              <a:spLocks noChangeShapeType="1"/>
            </p:cNvSpPr>
            <p:nvPr/>
          </p:nvSpPr>
          <p:spPr bwMode="auto">
            <a:xfrm>
              <a:off x="5760" y="119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106" name="Rectangle 142"/>
            <p:cNvSpPr>
              <a:spLocks noChangeArrowheads="1"/>
            </p:cNvSpPr>
            <p:nvPr/>
          </p:nvSpPr>
          <p:spPr bwMode="auto">
            <a:xfrm>
              <a:off x="5760" y="1191"/>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107" name="Line 143"/>
            <p:cNvSpPr>
              <a:spLocks noChangeShapeType="1"/>
            </p:cNvSpPr>
            <p:nvPr/>
          </p:nvSpPr>
          <p:spPr bwMode="auto">
            <a:xfrm>
              <a:off x="5760" y="131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108" name="Rectangle 144"/>
            <p:cNvSpPr>
              <a:spLocks noChangeArrowheads="1"/>
            </p:cNvSpPr>
            <p:nvPr/>
          </p:nvSpPr>
          <p:spPr bwMode="auto">
            <a:xfrm>
              <a:off x="5760" y="1311"/>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109" name="Line 145"/>
            <p:cNvSpPr>
              <a:spLocks noChangeShapeType="1"/>
            </p:cNvSpPr>
            <p:nvPr/>
          </p:nvSpPr>
          <p:spPr bwMode="auto">
            <a:xfrm>
              <a:off x="5760" y="143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110" name="Rectangle 146"/>
            <p:cNvSpPr>
              <a:spLocks noChangeArrowheads="1"/>
            </p:cNvSpPr>
            <p:nvPr/>
          </p:nvSpPr>
          <p:spPr bwMode="auto">
            <a:xfrm>
              <a:off x="5760" y="1431"/>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sp>
          <p:nvSpPr>
            <p:cNvPr id="1111" name="Line 147"/>
            <p:cNvSpPr>
              <a:spLocks noChangeShapeType="1"/>
            </p:cNvSpPr>
            <p:nvPr/>
          </p:nvSpPr>
          <p:spPr bwMode="auto">
            <a:xfrm>
              <a:off x="5760" y="155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A"/>
            </a:p>
          </p:txBody>
        </p:sp>
        <p:sp>
          <p:nvSpPr>
            <p:cNvPr id="1112" name="Rectangle 148"/>
            <p:cNvSpPr>
              <a:spLocks noChangeArrowheads="1"/>
            </p:cNvSpPr>
            <p:nvPr/>
          </p:nvSpPr>
          <p:spPr bwMode="auto">
            <a:xfrm>
              <a:off x="5760" y="1557"/>
              <a:ext cx="4"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A"/>
            </a:p>
          </p:txBody>
        </p:sp>
      </p:grpSp>
    </p:spTree>
    <p:extLst>
      <p:ext uri="{BB962C8B-B14F-4D97-AF65-F5344CB8AC3E}">
        <p14:creationId xmlns:p14="http://schemas.microsoft.com/office/powerpoint/2010/main" val="6003699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53727"/>
            <a:ext cx="8136904" cy="755575"/>
          </a:xfrm>
        </p:spPr>
        <p:txBody>
          <a:bodyPr/>
          <a:lstStyle/>
          <a:p>
            <a:pPr algn="ctr"/>
            <a:r>
              <a:rPr lang="fr-FR" sz="3200" dirty="0" smtClean="0"/>
              <a:t>Liste de vérification pour le dépôt réussi du formulaire 2</a:t>
            </a:r>
            <a:endParaRPr lang="fr-FR" sz="3200" dirty="0"/>
          </a:p>
        </p:txBody>
      </p:sp>
      <p:sp>
        <p:nvSpPr>
          <p:cNvPr id="3" name="Content Placeholder 2"/>
          <p:cNvSpPr>
            <a:spLocks noGrp="1"/>
          </p:cNvSpPr>
          <p:nvPr>
            <p:ph idx="1"/>
          </p:nvPr>
        </p:nvSpPr>
        <p:spPr>
          <a:xfrm>
            <a:off x="1070743" y="1124744"/>
            <a:ext cx="7245673" cy="4824536"/>
          </a:xfrm>
        </p:spPr>
        <p:txBody>
          <a:bodyPr/>
          <a:lstStyle/>
          <a:p>
            <a:r>
              <a:rPr lang="fr-FR" sz="1700" dirty="0" smtClean="0"/>
              <a:t>3 fichiers distincts (et non des chiffriers) : sections 1,2,3 - section 4 - section 5 </a:t>
            </a:r>
          </a:p>
          <a:p>
            <a:r>
              <a:rPr lang="fr-FR" sz="1700" dirty="0" smtClean="0"/>
              <a:t>Fichiers en format Excel </a:t>
            </a:r>
          </a:p>
          <a:p>
            <a:r>
              <a:rPr lang="fr-FR" sz="1700" dirty="0" smtClean="0"/>
              <a:t>Plus récente version des sections 1,2,3 sur le site Web du CEPMB utilisée</a:t>
            </a:r>
          </a:p>
          <a:p>
            <a:r>
              <a:rPr lang="fr-FR" sz="1700" dirty="0"/>
              <a:t>Plus </a:t>
            </a:r>
            <a:r>
              <a:rPr lang="fr-FR" sz="1700" dirty="0" smtClean="0"/>
              <a:t>récentes versions </a:t>
            </a:r>
            <a:r>
              <a:rPr lang="fr-FR" sz="1700" dirty="0"/>
              <a:t>des </a:t>
            </a:r>
            <a:r>
              <a:rPr lang="fr-FR" sz="1700" dirty="0" smtClean="0"/>
              <a:t>gabarits des sections 4 et 5 envoyées par le personnel du Conseil utilisées</a:t>
            </a:r>
          </a:p>
          <a:p>
            <a:r>
              <a:rPr lang="fr-FR" sz="1700" dirty="0" smtClean="0"/>
              <a:t>La section 2 est vide pour un rapport semestriel</a:t>
            </a:r>
          </a:p>
          <a:p>
            <a:r>
              <a:rPr lang="fr-FR" sz="1700" dirty="0" smtClean="0"/>
              <a:t>La section 2 comprend les appellations des médicaments dans le cas du rapport d’une date de première vente </a:t>
            </a:r>
          </a:p>
          <a:p>
            <a:r>
              <a:rPr lang="fr-FR" sz="1700" dirty="0" smtClean="0"/>
              <a:t>La section 3 est signée dans Excel – Si elle n’est pas signée dans Excel, envoyer deux versions des sections 1,2,3: une version Excel non signée et une version PDF signée</a:t>
            </a:r>
          </a:p>
          <a:p>
            <a:r>
              <a:rPr lang="fr-FR" sz="1700" dirty="0" smtClean="0"/>
              <a:t>Sections 4 et 5 : DIN, concentration/unité, forme posologique et appellations génériques rapportés conformément au gabarit</a:t>
            </a:r>
          </a:p>
          <a:p>
            <a:r>
              <a:rPr lang="fr-FR" sz="1700" dirty="0" smtClean="0"/>
              <a:t>Sections 4 et 5 : </a:t>
            </a:r>
            <a:r>
              <a:rPr lang="fr-FR" sz="1700" u="sng" dirty="0" smtClean="0"/>
              <a:t>Ne jamais indiquer</a:t>
            </a:r>
            <a:r>
              <a:rPr lang="fr-FR" sz="1700" dirty="0" smtClean="0"/>
              <a:t> zéro recettes et zéro emballages vendus pour indiquer des ventes nulles.  Veuillez préciser les ventes nulles dans le courriel qui accompagne l’envoi du formulaire 2 </a:t>
            </a:r>
          </a:p>
          <a:p>
            <a:r>
              <a:rPr lang="fr-FR" sz="1700" dirty="0" smtClean="0"/>
              <a:t>Envoyer le formulaire 2 dûment rempli à </a:t>
            </a:r>
            <a:r>
              <a:rPr lang="fr-FR" sz="1700" dirty="0" smtClean="0">
                <a:hlinkClick r:id="rId2"/>
              </a:rPr>
              <a:t>compliance@pmprb-cepmb.gc.ca</a:t>
            </a:r>
            <a:endParaRPr lang="fr-FR" sz="1700" dirty="0" smtClean="0"/>
          </a:p>
          <a:p>
            <a:endParaRPr lang="fr-FR" sz="170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solidFill>
                  <a:srgbClr val="FFFFFF"/>
                </a:solidFill>
              </a:rPr>
              <a:pPr>
                <a:defRPr/>
              </a:pPr>
              <a:t>36</a:t>
            </a:fld>
            <a:endParaRPr lang="en-US">
              <a:solidFill>
                <a:srgbClr val="003366"/>
              </a:solidFill>
            </a:endParaRPr>
          </a:p>
        </p:txBody>
      </p:sp>
      <p:pic>
        <p:nvPicPr>
          <p:cNvPr id="184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1399" y="1016223"/>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04448" y="1567297"/>
            <a:ext cx="1397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04448" y="1894731"/>
            <a:ext cx="1397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04448" y="2254771"/>
            <a:ext cx="1397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04448" y="2636912"/>
            <a:ext cx="1397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04448" y="3046859"/>
            <a:ext cx="1397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04448" y="3694931"/>
            <a:ext cx="1397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04448" y="4343003"/>
            <a:ext cx="1397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04448" y="5351115"/>
            <a:ext cx="1397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04448" y="5711155"/>
            <a:ext cx="1397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04448" y="1196752"/>
            <a:ext cx="1397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74724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a:spLocks noGrp="1"/>
          </p:cNvSpPr>
          <p:nvPr>
            <p:ph type="sldNum" sz="quarter" idx="10"/>
          </p:nvPr>
        </p:nvSpPr>
        <p:spPr>
          <a:noFill/>
        </p:spPr>
        <p:txBody>
          <a:bodyPr/>
          <a:lstStyle/>
          <a:p>
            <a:fld id="{C0F7FFC3-73B7-44D4-80EF-FC22D8D17D6D}" type="slidenum">
              <a:rPr lang="en-US" smtClean="0">
                <a:solidFill>
                  <a:srgbClr val="FFFFFF"/>
                </a:solidFill>
              </a:rPr>
              <a:pPr/>
              <a:t>37</a:t>
            </a:fld>
            <a:endParaRPr lang="en-US" smtClean="0">
              <a:solidFill>
                <a:srgbClr val="003366"/>
              </a:solidFill>
            </a:endParaRPr>
          </a:p>
        </p:txBody>
      </p:sp>
      <p:sp>
        <p:nvSpPr>
          <p:cNvPr id="50179" name="AutoShape 2"/>
          <p:cNvSpPr>
            <a:spLocks noGrp="1" noChangeArrowheads="1"/>
          </p:cNvSpPr>
          <p:nvPr>
            <p:ph type="title"/>
          </p:nvPr>
        </p:nvSpPr>
        <p:spPr>
          <a:xfrm>
            <a:off x="1066800" y="260648"/>
            <a:ext cx="7969696" cy="936104"/>
          </a:xfrm>
        </p:spPr>
        <p:txBody>
          <a:bodyPr/>
          <a:lstStyle/>
          <a:p>
            <a:pPr eaLnBrk="1" hangingPunct="1"/>
            <a:r>
              <a:rPr lang="fr-FR" sz="3200" dirty="0" smtClean="0"/>
              <a:t>Pour communiquer avec le personnel du Conseil</a:t>
            </a:r>
          </a:p>
        </p:txBody>
      </p:sp>
      <p:sp>
        <p:nvSpPr>
          <p:cNvPr id="50180" name="Rectangle 3"/>
          <p:cNvSpPr>
            <a:spLocks noGrp="1" noChangeArrowheads="1"/>
          </p:cNvSpPr>
          <p:nvPr>
            <p:ph type="body" idx="1"/>
          </p:nvPr>
        </p:nvSpPr>
        <p:spPr>
          <a:xfrm>
            <a:off x="1066800" y="1268760"/>
            <a:ext cx="8077200" cy="5436840"/>
          </a:xfrm>
        </p:spPr>
        <p:txBody>
          <a:bodyPr/>
          <a:lstStyle/>
          <a:p>
            <a:pPr eaLnBrk="1" hangingPunct="1">
              <a:lnSpc>
                <a:spcPct val="90000"/>
              </a:lnSpc>
            </a:pPr>
            <a:r>
              <a:rPr lang="fr-FR" sz="1800" dirty="0" smtClean="0"/>
              <a:t>Demandes de renseignements auprès du personnel du CEPMB</a:t>
            </a:r>
          </a:p>
          <a:p>
            <a:pPr lvl="1" eaLnBrk="1" hangingPunct="1">
              <a:lnSpc>
                <a:spcPct val="90000"/>
              </a:lnSpc>
              <a:buFont typeface="Wingdings" pitchFamily="2" charset="2"/>
              <a:buChar char="Ø"/>
            </a:pPr>
            <a:r>
              <a:rPr lang="fr-FR" sz="1800" b="1" dirty="0" smtClean="0"/>
              <a:t>Lignes directrices : Ginette </a:t>
            </a:r>
            <a:r>
              <a:rPr lang="fr-FR" sz="1800" b="1" dirty="0" err="1" smtClean="0"/>
              <a:t>Tognet</a:t>
            </a:r>
            <a:r>
              <a:rPr lang="fr-FR" sz="1800" dirty="0" smtClean="0"/>
              <a:t> 	</a:t>
            </a:r>
          </a:p>
          <a:p>
            <a:pPr lvl="1" eaLnBrk="1" hangingPunct="1">
              <a:lnSpc>
                <a:spcPct val="90000"/>
              </a:lnSpc>
              <a:buFont typeface="Wingdings" pitchFamily="2" charset="2"/>
              <a:buNone/>
            </a:pPr>
            <a:r>
              <a:rPr lang="fr-FR" sz="1800" dirty="0" smtClean="0"/>
              <a:t>		Tél. : (613) 954-8297	          Courriel : ginette.tognet@pmprb-cepmb.gc.ca</a:t>
            </a:r>
          </a:p>
          <a:p>
            <a:pPr lvl="1" eaLnBrk="1" hangingPunct="1">
              <a:lnSpc>
                <a:spcPct val="90000"/>
              </a:lnSpc>
              <a:buFont typeface="Wingdings" pitchFamily="2" charset="2"/>
              <a:buChar char="Ø"/>
            </a:pPr>
            <a:r>
              <a:rPr lang="fr-FR" sz="1800" b="1" dirty="0" smtClean="0"/>
              <a:t>Examen scientifique et nouveaux médicaments : Catherine Lombardo</a:t>
            </a:r>
            <a:r>
              <a:rPr lang="fr-FR" sz="1800" dirty="0" smtClean="0"/>
              <a:t> 	</a:t>
            </a:r>
          </a:p>
          <a:p>
            <a:pPr lvl="1" eaLnBrk="1" hangingPunct="1">
              <a:lnSpc>
                <a:spcPct val="90000"/>
              </a:lnSpc>
              <a:buFont typeface="Wingdings" pitchFamily="2" charset="2"/>
              <a:buNone/>
            </a:pPr>
            <a:r>
              <a:rPr lang="fr-FR" sz="1800" dirty="0" smtClean="0"/>
              <a:t>		Tél. : (613) 952-7620	          Courriel : catherine.lombardo@pmprb-cepmb.gc.ca</a:t>
            </a:r>
          </a:p>
          <a:p>
            <a:pPr lvl="1" eaLnBrk="1" hangingPunct="1">
              <a:lnSpc>
                <a:spcPct val="90000"/>
              </a:lnSpc>
              <a:buFont typeface="Wingdings" pitchFamily="2" charset="2"/>
              <a:buChar char="Ø"/>
            </a:pPr>
            <a:r>
              <a:rPr lang="fr-FR" sz="1800" b="1" dirty="0" smtClean="0"/>
              <a:t>Dépôt des formulaires 1 et 2 : Beatrice </a:t>
            </a:r>
            <a:r>
              <a:rPr lang="fr-FR" sz="1800" b="1" dirty="0" err="1" smtClean="0"/>
              <a:t>Mullington</a:t>
            </a:r>
            <a:endParaRPr lang="fr-FR" sz="1800" b="1" dirty="0" smtClean="0"/>
          </a:p>
          <a:p>
            <a:pPr lvl="1" eaLnBrk="1" hangingPunct="1">
              <a:lnSpc>
                <a:spcPct val="90000"/>
              </a:lnSpc>
              <a:buFont typeface="Wingdings" pitchFamily="2" charset="2"/>
              <a:buNone/>
            </a:pPr>
            <a:r>
              <a:rPr lang="fr-FR" sz="1800" dirty="0" smtClean="0"/>
              <a:t>		Tél. : (613) 952-2924	          Courriel : beatrice.mullington@pmprb-cepmb.gc.ca</a:t>
            </a:r>
          </a:p>
          <a:p>
            <a:pPr lvl="1" eaLnBrk="1" hangingPunct="1">
              <a:lnSpc>
                <a:spcPct val="90000"/>
              </a:lnSpc>
              <a:buFont typeface="Wingdings" pitchFamily="2" charset="2"/>
              <a:buChar char="Ø"/>
            </a:pPr>
            <a:r>
              <a:rPr lang="fr-FR" sz="1800" b="1" dirty="0" smtClean="0"/>
              <a:t>Enquêtes : L’agent ou l’agente de conformité assigné(e) à votre entreprise</a:t>
            </a:r>
            <a:endParaRPr lang="fr-FR" sz="1800" dirty="0" smtClean="0"/>
          </a:p>
          <a:p>
            <a:pPr lvl="1" eaLnBrk="1" hangingPunct="1">
              <a:lnSpc>
                <a:spcPct val="90000"/>
              </a:lnSpc>
              <a:buFont typeface="Wingdings" pitchFamily="2" charset="2"/>
              <a:buChar char="Ø"/>
            </a:pPr>
            <a:r>
              <a:rPr lang="fr-FR" sz="1800" b="1" dirty="0" smtClean="0"/>
              <a:t>Formulaire 3 : </a:t>
            </a:r>
            <a:r>
              <a:rPr lang="fr-FR" sz="1800" b="1" dirty="0" err="1" smtClean="0"/>
              <a:t>Lokanadha</a:t>
            </a:r>
            <a:r>
              <a:rPr lang="fr-FR" sz="1800" b="1" dirty="0" smtClean="0"/>
              <a:t> </a:t>
            </a:r>
            <a:r>
              <a:rPr lang="fr-FR" sz="1800" b="1" dirty="0" err="1" smtClean="0"/>
              <a:t>Cheruvu</a:t>
            </a:r>
            <a:r>
              <a:rPr lang="fr-FR" sz="1800" dirty="0" smtClean="0"/>
              <a:t> 	</a:t>
            </a:r>
          </a:p>
          <a:p>
            <a:pPr lvl="1" eaLnBrk="1" hangingPunct="1">
              <a:lnSpc>
                <a:spcPct val="90000"/>
              </a:lnSpc>
              <a:buFont typeface="Wingdings" pitchFamily="2" charset="2"/>
              <a:buNone/>
            </a:pPr>
            <a:r>
              <a:rPr lang="fr-FR" sz="1800" dirty="0" smtClean="0"/>
              <a:t>		Tél. : (613) 954-9812	           Courriel : lokanadha.cheruvu@pmprb-cepmb.gc.ca</a:t>
            </a:r>
          </a:p>
          <a:p>
            <a:pPr lvl="1" eaLnBrk="1" hangingPunct="1">
              <a:lnSpc>
                <a:spcPct val="90000"/>
              </a:lnSpc>
              <a:buFont typeface="Wingdings" pitchFamily="2" charset="2"/>
              <a:buNone/>
            </a:pPr>
            <a:endParaRPr lang="fr-FR" sz="1800" dirty="0" smtClean="0"/>
          </a:p>
          <a:p>
            <a:pPr eaLnBrk="1" hangingPunct="1">
              <a:lnSpc>
                <a:spcPct val="90000"/>
              </a:lnSpc>
              <a:buFont typeface="Wingdings" pitchFamily="2" charset="2"/>
              <a:buNone/>
            </a:pPr>
            <a:endParaRPr lang="fr-FR" sz="1800" dirty="0" smtClean="0"/>
          </a:p>
          <a:p>
            <a:pPr eaLnBrk="1" hangingPunct="1">
              <a:lnSpc>
                <a:spcPct val="90000"/>
              </a:lnSpc>
            </a:pPr>
            <a:r>
              <a:rPr lang="fr-FR" sz="1800" dirty="0" smtClean="0"/>
              <a:t>Toute autre question : 1-877-861-2350             pmprb@pmprb-cepmb.gc.ca </a:t>
            </a:r>
          </a:p>
          <a:p>
            <a:pPr algn="ctr" eaLnBrk="1" hangingPunct="1">
              <a:lnSpc>
                <a:spcPct val="90000"/>
              </a:lnSpc>
              <a:buFont typeface="Wingdings" pitchFamily="2" charset="2"/>
              <a:buNone/>
            </a:pPr>
            <a:endParaRPr lang="fr-FR" sz="1800" dirty="0" smtClean="0">
              <a:solidFill>
                <a:srgbClr val="FF3300"/>
              </a:solidFill>
            </a:endParaRPr>
          </a:p>
        </p:txBody>
      </p:sp>
      <p:sp>
        <p:nvSpPr>
          <p:cNvPr id="50181" name="Line 4"/>
          <p:cNvSpPr>
            <a:spLocks noChangeShapeType="1"/>
          </p:cNvSpPr>
          <p:nvPr/>
        </p:nvSpPr>
        <p:spPr bwMode="auto">
          <a:xfrm>
            <a:off x="1043608" y="1052736"/>
            <a:ext cx="8100392" cy="17512"/>
          </a:xfrm>
          <a:prstGeom prst="line">
            <a:avLst/>
          </a:prstGeom>
          <a:noFill/>
          <a:ln w="22225" cap="sq">
            <a:solidFill>
              <a:srgbClr val="20558A"/>
            </a:solidFill>
            <a:round/>
            <a:headEnd type="none" w="sm" len="sm"/>
            <a:tailEnd type="none" w="sm" len="sm"/>
          </a:ln>
        </p:spPr>
        <p:txBody>
          <a:bodyPr wrap="none" anchor="ctr"/>
          <a:lstStyle/>
          <a:p>
            <a:endParaRPr lang="en-CA">
              <a:solidFill>
                <a:srgbClr val="003366"/>
              </a:solidFill>
            </a:endParaRPr>
          </a:p>
        </p:txBody>
      </p:sp>
    </p:spTree>
    <p:extLst>
      <p:ext uri="{BB962C8B-B14F-4D97-AF65-F5344CB8AC3E}">
        <p14:creationId xmlns:p14="http://schemas.microsoft.com/office/powerpoint/2010/main" val="32074302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4415" y="260648"/>
            <a:ext cx="8077200" cy="720080"/>
          </a:xfrm>
        </p:spPr>
        <p:txBody>
          <a:bodyPr/>
          <a:lstStyle/>
          <a:p>
            <a:pPr algn="ctr"/>
            <a:r>
              <a:rPr lang="en-CA" sz="3200" dirty="0" smtClean="0"/>
              <a:t>Modifications au RAD</a:t>
            </a:r>
            <a:endParaRPr lang="en-CA" sz="3200" dirty="0"/>
          </a:p>
        </p:txBody>
      </p:sp>
      <p:sp>
        <p:nvSpPr>
          <p:cNvPr id="3" name="Content Placeholder 2"/>
          <p:cNvSpPr>
            <a:spLocks noGrp="1"/>
          </p:cNvSpPr>
          <p:nvPr>
            <p:ph idx="1"/>
          </p:nvPr>
        </p:nvSpPr>
        <p:spPr>
          <a:xfrm>
            <a:off x="1043608" y="836712"/>
            <a:ext cx="8064896" cy="5194920"/>
          </a:xfrm>
        </p:spPr>
        <p:txBody>
          <a:bodyPr/>
          <a:lstStyle/>
          <a:p>
            <a:r>
              <a:rPr lang="fr-FR" sz="2200" dirty="0" smtClean="0"/>
              <a:t>L’appendice F du RAD sera remplacé par une Liste des drogues sur ordonnance</a:t>
            </a:r>
          </a:p>
          <a:p>
            <a:endParaRPr lang="fr-FR" sz="2200" dirty="0" smtClean="0"/>
          </a:p>
          <a:p>
            <a:r>
              <a:rPr lang="fr-FR" sz="2200" dirty="0" smtClean="0"/>
              <a:t>Les modifications subséquentes au </a:t>
            </a:r>
            <a:r>
              <a:rPr lang="fr-FR" sz="2200" i="1" dirty="0" smtClean="0"/>
              <a:t>Règlement sur les médicaments brevetés</a:t>
            </a:r>
            <a:r>
              <a:rPr lang="fr-FR" sz="2200" dirty="0" smtClean="0"/>
              <a:t> tiendront compte du libellé employé dans le nouveau RAD</a:t>
            </a:r>
          </a:p>
          <a:p>
            <a:endParaRPr lang="fr-FR" sz="2200" dirty="0" smtClean="0"/>
          </a:p>
          <a:p>
            <a:r>
              <a:rPr lang="fr-FR" sz="2200" dirty="0" smtClean="0"/>
              <a:t>Toutes les modifications entreront en vigueur le 19 décembre 2013</a:t>
            </a:r>
          </a:p>
          <a:p>
            <a:endParaRPr lang="fr-FR" sz="2200" dirty="0" smtClean="0"/>
          </a:p>
          <a:p>
            <a:r>
              <a:rPr lang="fr-FR" sz="2200" dirty="0" smtClean="0"/>
              <a:t>Par conséquent, les brevetés qui font rapport au CEPMB devront : </a:t>
            </a:r>
          </a:p>
          <a:p>
            <a:pPr lvl="1"/>
            <a:r>
              <a:rPr lang="fr-FR" sz="2000" dirty="0" smtClean="0"/>
              <a:t>vérifier si leurs produits médicamenteux brevetés sont inscrits dans la Liste des drogues sur ordonnance, et </a:t>
            </a:r>
            <a:r>
              <a:rPr lang="fr-FR" sz="2000" dirty="0"/>
              <a:t>f</a:t>
            </a:r>
            <a:r>
              <a:rPr lang="fr-FR" sz="2000" dirty="0" smtClean="0"/>
              <a:t>aire parvenir un formulaire 1 au CEPMB si le produit ne relève pas déjà de la compétence du CEPMB, le cas échéant;</a:t>
            </a:r>
          </a:p>
          <a:p>
            <a:pPr lvl="1"/>
            <a:r>
              <a:rPr lang="fr-FR" sz="2000" dirty="0" smtClean="0"/>
              <a:t>s’assurer d’utiliser la plus récente version du formulaire 1 qui se trouve sur le site Web du CEPMB.</a:t>
            </a:r>
          </a:p>
          <a:p>
            <a:pPr marL="342900" lvl="1" indent="0">
              <a:buNone/>
            </a:pPr>
            <a:endParaRPr lang="fr-FR" dirty="0" smtClean="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4</a:t>
            </a:fld>
            <a:endParaRPr lang="en-US">
              <a:solidFill>
                <a:schemeClr val="tx1"/>
              </a:solidFill>
            </a:endParaRPr>
          </a:p>
        </p:txBody>
      </p:sp>
      <p:cxnSp>
        <p:nvCxnSpPr>
          <p:cNvPr id="6" name="Straight Connector 5"/>
          <p:cNvCxnSpPr/>
          <p:nvPr/>
        </p:nvCxnSpPr>
        <p:spPr bwMode="auto">
          <a:xfrm>
            <a:off x="1043608" y="836712"/>
            <a:ext cx="8100392" cy="0"/>
          </a:xfrm>
          <a:prstGeom prst="line">
            <a:avLst/>
          </a:prstGeom>
          <a:solidFill>
            <a:schemeClr val="accent1"/>
          </a:solidFill>
          <a:ln w="12700" cap="sq" cmpd="sng" algn="ctr">
            <a:solidFill>
              <a:schemeClr val="tx1"/>
            </a:solidFill>
            <a:prstDash val="solid"/>
            <a:round/>
            <a:headEnd type="none" w="sm" len="sm"/>
            <a:tailEnd type="none" w="sm" len="sm"/>
          </a:ln>
          <a:effectLst/>
        </p:spPr>
      </p:cxnSp>
    </p:spTree>
    <p:extLst>
      <p:ext uri="{BB962C8B-B14F-4D97-AF65-F5344CB8AC3E}">
        <p14:creationId xmlns:p14="http://schemas.microsoft.com/office/powerpoint/2010/main" val="1238473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074168"/>
            <a:ext cx="7848600" cy="1066800"/>
          </a:xfrm>
        </p:spPr>
        <p:txBody>
          <a:bodyPr/>
          <a:lstStyle/>
          <a:p>
            <a:pPr algn="ctr"/>
            <a:r>
              <a:rPr lang="fr-FR" dirty="0" smtClean="0"/>
              <a:t>Brevet lié à un médicament</a:t>
            </a:r>
            <a:endParaRPr lang="fr-FR"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5</a:t>
            </a:fld>
            <a:endParaRPr lang="en-US">
              <a:solidFill>
                <a:schemeClr val="tx1"/>
              </a:solidFill>
            </a:endParaRPr>
          </a:p>
        </p:txBody>
      </p:sp>
    </p:spTree>
    <p:extLst>
      <p:ext uri="{BB962C8B-B14F-4D97-AF65-F5344CB8AC3E}">
        <p14:creationId xmlns:p14="http://schemas.microsoft.com/office/powerpoint/2010/main" val="276463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66800" y="260648"/>
            <a:ext cx="7848600" cy="576064"/>
          </a:xfrm>
        </p:spPr>
        <p:txBody>
          <a:bodyPr/>
          <a:lstStyle/>
          <a:p>
            <a:pPr algn="ctr" eaLnBrk="1" hangingPunct="1"/>
            <a:r>
              <a:rPr lang="fr-FR" sz="2800" dirty="0" smtClean="0"/>
              <a:t>Définitions – </a:t>
            </a:r>
            <a:r>
              <a:rPr lang="fr-FR" sz="2800" i="1" dirty="0" smtClean="0"/>
              <a:t>Loi sur les brevets</a:t>
            </a:r>
          </a:p>
        </p:txBody>
      </p:sp>
      <p:sp>
        <p:nvSpPr>
          <p:cNvPr id="17411" name="Rectangle 3"/>
          <p:cNvSpPr>
            <a:spLocks noGrp="1" noChangeArrowheads="1"/>
          </p:cNvSpPr>
          <p:nvPr>
            <p:ph type="body" idx="4294967295"/>
          </p:nvPr>
        </p:nvSpPr>
        <p:spPr>
          <a:xfrm>
            <a:off x="971600" y="836712"/>
            <a:ext cx="8280920" cy="5688632"/>
          </a:xfrm>
        </p:spPr>
        <p:txBody>
          <a:bodyPr/>
          <a:lstStyle/>
          <a:p>
            <a:pPr marL="342900" lvl="1" indent="0" eaLnBrk="1" hangingPunct="1">
              <a:buNone/>
            </a:pPr>
            <a:r>
              <a:rPr lang="fr-FR" b="1" dirty="0" smtClean="0"/>
              <a:t>79.</a:t>
            </a:r>
            <a:r>
              <a:rPr lang="fr-FR" dirty="0" smtClean="0"/>
              <a:t> (1)</a:t>
            </a:r>
            <a:r>
              <a:rPr lang="fr-FR" i="1" dirty="0" smtClean="0"/>
              <a:t> </a:t>
            </a:r>
            <a:r>
              <a:rPr lang="fr-FR" dirty="0" smtClean="0"/>
              <a:t>… « breveté » ou « titulaire d’un brevet » … La personne ayant pour le moment droit à l’avantage d’un brevet pour une invention </a:t>
            </a:r>
          </a:p>
          <a:p>
            <a:pPr marL="342900" lvl="1" indent="0" eaLnBrk="1" hangingPunct="1">
              <a:buNone/>
            </a:pPr>
            <a:r>
              <a:rPr lang="fr-FR" b="1" dirty="0" smtClean="0"/>
              <a:t>79. </a:t>
            </a:r>
            <a:r>
              <a:rPr lang="fr-FR" b="0" dirty="0" smtClean="0"/>
              <a:t>(2) … </a:t>
            </a:r>
            <a:r>
              <a:rPr lang="fr-FR" dirty="0" smtClean="0"/>
              <a:t>une invention est liée à un médicament si elle est destinée à des médicaments ou à la préparation ou la production de médicaments, ou susceptible d’être utilisée à de telles fins </a:t>
            </a:r>
            <a:endParaRPr lang="fr-FR" b="0" dirty="0" smtClean="0"/>
          </a:p>
          <a:p>
            <a:pPr marL="0" indent="0" eaLnBrk="1" hangingPunct="1">
              <a:buNone/>
            </a:pPr>
            <a:r>
              <a:rPr lang="fr-FR" sz="2200" dirty="0" smtClean="0"/>
              <a:t>ICN Pharmaceuticals, Inc. c. Canada (1996) : </a:t>
            </a:r>
          </a:p>
          <a:p>
            <a:pPr marL="0" indent="0" eaLnBrk="1" hangingPunct="1">
              <a:buNone/>
            </a:pPr>
            <a:r>
              <a:rPr lang="fr-FR" sz="2200" dirty="0" smtClean="0"/>
              <a:t>Il doit exister un rapport ou un lien logique entre l’invention décrite dans le brevet et le médicament.</a:t>
            </a:r>
          </a:p>
          <a:p>
            <a:pPr lvl="1" eaLnBrk="1" hangingPunct="1"/>
            <a:r>
              <a:rPr lang="fr-FR" dirty="0" smtClean="0"/>
              <a:t>Il n’est pas nécessaire d'interpréter le brevet et le médicament</a:t>
            </a:r>
          </a:p>
          <a:p>
            <a:pPr lvl="1" eaLnBrk="1" hangingPunct="1"/>
            <a:r>
              <a:rPr lang="fr-FR" dirty="0" smtClean="0"/>
              <a:t>Le lien peut être ténu</a:t>
            </a:r>
          </a:p>
          <a:p>
            <a:pPr lvl="1" eaLnBrk="1" hangingPunct="1"/>
            <a:r>
              <a:rPr lang="fr-FR" dirty="0" smtClean="0"/>
              <a:t>L'invention décrite dans le brevet ne doit pas obligatoirement être utilisée </a:t>
            </a:r>
          </a:p>
          <a:p>
            <a:pPr lvl="1" eaLnBrk="1" hangingPunct="1"/>
            <a:r>
              <a:rPr lang="fr-FR" dirty="0" smtClean="0"/>
              <a:t>Le personnel du Conseil n‘a ni l'expérience ni l'expertise voulues pour se livrer à l'interprétation de brevets</a:t>
            </a:r>
          </a:p>
          <a:p>
            <a:pPr lvl="1" eaLnBrk="1" hangingPunct="1"/>
            <a:endParaRPr lang="fr-FR" dirty="0" smtClean="0"/>
          </a:p>
        </p:txBody>
      </p:sp>
      <p:sp>
        <p:nvSpPr>
          <p:cNvPr id="17412" name="Line 4"/>
          <p:cNvSpPr>
            <a:spLocks noChangeShapeType="1"/>
          </p:cNvSpPr>
          <p:nvPr/>
        </p:nvSpPr>
        <p:spPr bwMode="auto">
          <a:xfrm>
            <a:off x="1043608" y="836712"/>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6</a:t>
            </a:fld>
            <a:endParaRPr lang="en-US" sz="1400" smtClean="0"/>
          </a:p>
        </p:txBody>
      </p:sp>
    </p:spTree>
    <p:extLst>
      <p:ext uri="{BB962C8B-B14F-4D97-AF65-F5344CB8AC3E}">
        <p14:creationId xmlns:p14="http://schemas.microsoft.com/office/powerpoint/2010/main" val="19608146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66800" y="260648"/>
            <a:ext cx="7897688" cy="864096"/>
          </a:xfrm>
        </p:spPr>
        <p:txBody>
          <a:bodyPr/>
          <a:lstStyle/>
          <a:p>
            <a:pPr algn="ctr" eaLnBrk="1" hangingPunct="1"/>
            <a:r>
              <a:rPr lang="fr-FR" sz="2800" dirty="0" smtClean="0"/>
              <a:t>Définitions – </a:t>
            </a:r>
            <a:r>
              <a:rPr lang="fr-FR" sz="2800" i="1" dirty="0" smtClean="0"/>
              <a:t>Compendium des politiques, des Lignes directrices et des procédures </a:t>
            </a:r>
          </a:p>
        </p:txBody>
      </p:sp>
      <p:sp>
        <p:nvSpPr>
          <p:cNvPr id="17411" name="Rectangle 3"/>
          <p:cNvSpPr>
            <a:spLocks noGrp="1" noChangeArrowheads="1"/>
          </p:cNvSpPr>
          <p:nvPr>
            <p:ph type="body" idx="4294967295"/>
          </p:nvPr>
        </p:nvSpPr>
        <p:spPr>
          <a:xfrm>
            <a:off x="1066800" y="1268760"/>
            <a:ext cx="7609656" cy="4824536"/>
          </a:xfrm>
        </p:spPr>
        <p:txBody>
          <a:bodyPr/>
          <a:lstStyle/>
          <a:p>
            <a:pPr eaLnBrk="1" hangingPunct="1"/>
            <a:endParaRPr lang="en-US" dirty="0" smtClean="0"/>
          </a:p>
          <a:p>
            <a:pPr eaLnBrk="1" hangingPunct="1"/>
            <a:r>
              <a:rPr lang="en-US" dirty="0" smtClean="0"/>
              <a:t>A.4.1.2 : </a:t>
            </a:r>
            <a:r>
              <a:rPr lang="fr-CA" dirty="0" smtClean="0"/>
              <a:t>tout </a:t>
            </a:r>
            <a:r>
              <a:rPr lang="fr-CA" dirty="0"/>
              <a:t>brevet canadien pour une invention liée à un médicament. Sans être limitatif, cette définition couvre les brevets suivants : </a:t>
            </a:r>
            <a:endParaRPr lang="en-US" dirty="0" smtClean="0"/>
          </a:p>
          <a:p>
            <a:pPr lvl="1" eaLnBrk="1" hangingPunct="1"/>
            <a:r>
              <a:rPr lang="fr-CA" dirty="0"/>
              <a:t>Brevets pour des ingrédients actifs</a:t>
            </a:r>
          </a:p>
          <a:p>
            <a:pPr lvl="1" eaLnBrk="1" hangingPunct="1"/>
            <a:r>
              <a:rPr lang="fr-CA" dirty="0"/>
              <a:t>Brevets pour des procédés de fabrication</a:t>
            </a:r>
          </a:p>
          <a:p>
            <a:pPr lvl="1" eaLnBrk="1" hangingPunct="1"/>
            <a:r>
              <a:rPr lang="fr-CA" dirty="0"/>
              <a:t>Brevets pour un procédé d’administration ou pour une forme posologique faisant partie intégrante du procédé d’administration du médicament</a:t>
            </a:r>
          </a:p>
          <a:p>
            <a:pPr lvl="1" eaLnBrk="1" hangingPunct="1"/>
            <a:r>
              <a:rPr lang="fr-CA" dirty="0"/>
              <a:t>Brevets pour des indications/utilisations, et</a:t>
            </a:r>
          </a:p>
          <a:p>
            <a:pPr lvl="1" eaLnBrk="1" hangingPunct="1"/>
            <a:r>
              <a:rPr lang="fr-CA" dirty="0"/>
              <a:t>Brevets pour des formulations médicinales.</a:t>
            </a:r>
          </a:p>
          <a:p>
            <a:pPr marL="342900" lvl="1" indent="0" eaLnBrk="1" hangingPunct="1">
              <a:buNone/>
            </a:pPr>
            <a:endParaRPr lang="en-US" dirty="0" smtClean="0"/>
          </a:p>
        </p:txBody>
      </p:sp>
      <p:sp>
        <p:nvSpPr>
          <p:cNvPr id="17412"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7</a:t>
            </a:fld>
            <a:endParaRPr lang="en-US" sz="1400" smtClean="0"/>
          </a:p>
        </p:txBody>
      </p:sp>
    </p:spTree>
    <p:extLst>
      <p:ext uri="{BB962C8B-B14F-4D97-AF65-F5344CB8AC3E}">
        <p14:creationId xmlns:p14="http://schemas.microsoft.com/office/powerpoint/2010/main" val="1470954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66800" y="260648"/>
            <a:ext cx="7897688" cy="720080"/>
          </a:xfrm>
        </p:spPr>
        <p:txBody>
          <a:bodyPr/>
          <a:lstStyle/>
          <a:p>
            <a:pPr algn="ctr" eaLnBrk="1" hangingPunct="1"/>
            <a:r>
              <a:rPr lang="fr-FR" sz="2800" dirty="0" smtClean="0"/>
              <a:t>Durée d’un brevet (</a:t>
            </a:r>
            <a:r>
              <a:rPr lang="fr-FR" sz="2400" dirty="0" smtClean="0"/>
              <a:t>articles 45 et 55.2 de la </a:t>
            </a:r>
            <a:r>
              <a:rPr lang="fr-FR" sz="2400" i="1" dirty="0" smtClean="0"/>
              <a:t>Loi sur les </a:t>
            </a:r>
            <a:r>
              <a:rPr lang="fr-FR" sz="2400" i="1" dirty="0" err="1" smtClean="0"/>
              <a:t>bevets</a:t>
            </a:r>
            <a:r>
              <a:rPr lang="fr-FR" sz="2400" dirty="0" smtClean="0"/>
              <a:t>)</a:t>
            </a:r>
            <a:br>
              <a:rPr lang="fr-FR" sz="2400" dirty="0" smtClean="0"/>
            </a:br>
            <a:endParaRPr lang="fr-FR" sz="2400" dirty="0" smtClean="0"/>
          </a:p>
        </p:txBody>
      </p:sp>
      <p:sp>
        <p:nvSpPr>
          <p:cNvPr id="17411" name="Rectangle 3"/>
          <p:cNvSpPr>
            <a:spLocks noGrp="1" noChangeArrowheads="1"/>
          </p:cNvSpPr>
          <p:nvPr>
            <p:ph type="body" idx="4294967295"/>
          </p:nvPr>
        </p:nvSpPr>
        <p:spPr>
          <a:xfrm>
            <a:off x="1066800" y="908720"/>
            <a:ext cx="8077200" cy="5688632"/>
          </a:xfrm>
        </p:spPr>
        <p:txBody>
          <a:bodyPr/>
          <a:lstStyle/>
          <a:p>
            <a:pPr marL="0" indent="0" eaLnBrk="1" hangingPunct="1">
              <a:buNone/>
            </a:pPr>
            <a:r>
              <a:rPr lang="fr-FR" b="0" dirty="0" smtClean="0">
                <a:hlinkClick r:id="rId3"/>
              </a:rPr>
              <a:t>http://brevets-patents.ic.gc.ca/opic-cipo/cpd/fra/introduction.html</a:t>
            </a:r>
            <a:endParaRPr lang="fr-FR" b="0" dirty="0" smtClean="0"/>
          </a:p>
          <a:p>
            <a:pPr marL="0" indent="0" eaLnBrk="1" hangingPunct="1">
              <a:buNone/>
            </a:pPr>
            <a:endParaRPr lang="fr-FR" dirty="0" smtClean="0"/>
          </a:p>
          <a:p>
            <a:pPr eaLnBrk="1" hangingPunct="1">
              <a:buFont typeface="Wingdings" panose="05000000000000000000" pitchFamily="2" charset="2"/>
              <a:buChar char="§"/>
            </a:pPr>
            <a:r>
              <a:rPr lang="fr-FR" dirty="0" smtClean="0"/>
              <a:t>Demande déposée le 1er octobre 1989 ou par la suite</a:t>
            </a:r>
          </a:p>
          <a:p>
            <a:pPr marL="0" indent="0" eaLnBrk="1" hangingPunct="1">
              <a:buNone/>
            </a:pPr>
            <a:r>
              <a:rPr lang="fr-FR" dirty="0" smtClean="0"/>
              <a:t>	</a:t>
            </a:r>
            <a:r>
              <a:rPr lang="fr-FR" sz="2000" b="0" dirty="0" smtClean="0"/>
              <a:t>Durée = vingt ans à compter de la date de </a:t>
            </a:r>
            <a:r>
              <a:rPr lang="fr-FR" sz="2000" b="0" u="sng" dirty="0" smtClean="0"/>
              <a:t>dépô</a:t>
            </a:r>
            <a:r>
              <a:rPr lang="fr-FR" sz="2000" b="0" dirty="0" smtClean="0"/>
              <a:t>t de cette demande</a:t>
            </a:r>
          </a:p>
          <a:p>
            <a:pPr eaLnBrk="1" hangingPunct="1"/>
            <a:r>
              <a:rPr lang="fr-FR" dirty="0" smtClean="0"/>
              <a:t>Demande déposée avant le 1</a:t>
            </a:r>
            <a:r>
              <a:rPr lang="fr-FR" baseline="30000" dirty="0" smtClean="0"/>
              <a:t>er</a:t>
            </a:r>
            <a:r>
              <a:rPr lang="fr-FR" dirty="0" smtClean="0"/>
              <a:t> octobre 1989 </a:t>
            </a:r>
          </a:p>
          <a:p>
            <a:pPr marL="0" indent="0" eaLnBrk="1" hangingPunct="1">
              <a:buNone/>
            </a:pPr>
            <a:r>
              <a:rPr lang="fr-FR" dirty="0" smtClean="0"/>
              <a:t>	</a:t>
            </a:r>
            <a:r>
              <a:rPr lang="fr-FR" sz="2000" b="0" dirty="0" smtClean="0"/>
              <a:t>Durée = dix-sept ans à compter de la date à laquelle le brevet est </a:t>
            </a:r>
            <a:r>
              <a:rPr lang="fr-FR" sz="2000" b="0" u="sng" dirty="0" smtClean="0"/>
              <a:t>délivré</a:t>
            </a:r>
          </a:p>
          <a:p>
            <a:pPr marL="0" indent="0" eaLnBrk="1" hangingPunct="1">
              <a:buNone/>
            </a:pPr>
            <a:r>
              <a:rPr lang="fr-FR" dirty="0" smtClean="0"/>
              <a:t>Le brevet est ouvert dès sa date de </a:t>
            </a:r>
            <a:r>
              <a:rPr lang="fr-FR" u="sng" dirty="0" smtClean="0"/>
              <a:t>publication</a:t>
            </a:r>
          </a:p>
          <a:p>
            <a:pPr marL="0" indent="0" eaLnBrk="1" hangingPunct="1">
              <a:buNone/>
            </a:pPr>
            <a:endParaRPr lang="fr-FR" dirty="0" smtClean="0"/>
          </a:p>
          <a:p>
            <a:pPr marL="0" indent="0" eaLnBrk="1" hangingPunct="1">
              <a:buNone/>
            </a:pPr>
            <a:r>
              <a:rPr lang="fr-FR" dirty="0" smtClean="0"/>
              <a:t>Exemple : Brevet 2345678			Formulaire 1</a:t>
            </a:r>
          </a:p>
          <a:p>
            <a:pPr marL="342900" lvl="1" indent="0" eaLnBrk="1" hangingPunct="1">
              <a:buNone/>
            </a:pPr>
            <a:r>
              <a:rPr lang="fr-FR" b="0" dirty="0" smtClean="0"/>
              <a:t>Brevet délivré : 2007-11-13	</a:t>
            </a:r>
            <a:r>
              <a:rPr lang="fr-FR" dirty="0" smtClean="0"/>
              <a:t>	     Brevet délivré : 2007-11-13</a:t>
            </a:r>
          </a:p>
          <a:p>
            <a:pPr marL="342900" lvl="1" indent="0" eaLnBrk="1" hangingPunct="1">
              <a:buNone/>
            </a:pPr>
            <a:r>
              <a:rPr lang="fr-FR" b="0" dirty="0" smtClean="0"/>
              <a:t>Date de dép</a:t>
            </a:r>
            <a:r>
              <a:rPr lang="fr-FR" dirty="0" smtClean="0"/>
              <a:t>ôt </a:t>
            </a:r>
            <a:r>
              <a:rPr lang="fr-FR" b="0" dirty="0" smtClean="0"/>
              <a:t>: </a:t>
            </a:r>
            <a:r>
              <a:rPr lang="fr-FR" dirty="0" smtClean="0"/>
              <a:t>1999-09-23		     Brevet expiré : 2019-09-23</a:t>
            </a:r>
          </a:p>
          <a:p>
            <a:pPr marL="342900" lvl="1" indent="0" eaLnBrk="1" hangingPunct="1">
              <a:buNone/>
            </a:pPr>
            <a:r>
              <a:rPr lang="fr-FR" b="0" dirty="0" smtClean="0"/>
              <a:t>Date de publication : 2000-04-06</a:t>
            </a:r>
          </a:p>
          <a:p>
            <a:pPr marL="0" indent="0" eaLnBrk="1" hangingPunct="1">
              <a:buNone/>
            </a:pPr>
            <a:r>
              <a:rPr lang="fr-FR" i="1" dirty="0" smtClean="0"/>
              <a:t>			</a:t>
            </a:r>
            <a:endParaRPr lang="fr-FR" dirty="0" smtClean="0"/>
          </a:p>
        </p:txBody>
      </p:sp>
      <p:sp>
        <p:nvSpPr>
          <p:cNvPr id="17412" name="Line 4"/>
          <p:cNvSpPr>
            <a:spLocks noChangeShapeType="1"/>
          </p:cNvSpPr>
          <p:nvPr/>
        </p:nvSpPr>
        <p:spPr bwMode="auto">
          <a:xfrm>
            <a:off x="1043608" y="90872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8</a:t>
            </a:fld>
            <a:endParaRPr lang="en-US" sz="1400" smtClean="0"/>
          </a:p>
        </p:txBody>
      </p:sp>
      <p:cxnSp>
        <p:nvCxnSpPr>
          <p:cNvPr id="3" name="Straight Connector 2"/>
          <p:cNvCxnSpPr/>
          <p:nvPr/>
        </p:nvCxnSpPr>
        <p:spPr bwMode="auto">
          <a:xfrm>
            <a:off x="4932040" y="5085184"/>
            <a:ext cx="0" cy="864096"/>
          </a:xfrm>
          <a:prstGeom prst="line">
            <a:avLst/>
          </a:prstGeom>
          <a:solidFill>
            <a:schemeClr val="accent1"/>
          </a:solidFill>
          <a:ln w="12700" cap="sq" cmpd="sng" algn="ctr">
            <a:solidFill>
              <a:schemeClr val="tx1"/>
            </a:solidFill>
            <a:prstDash val="solid"/>
            <a:round/>
            <a:headEnd type="none" w="sm" len="sm"/>
            <a:tailEnd type="none" w="sm" len="sm"/>
          </a:ln>
          <a:effectLst/>
        </p:spPr>
      </p:cxnSp>
    </p:spTree>
    <p:extLst>
      <p:ext uri="{BB962C8B-B14F-4D97-AF65-F5344CB8AC3E}">
        <p14:creationId xmlns:p14="http://schemas.microsoft.com/office/powerpoint/2010/main" val="6884984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66800" y="260648"/>
            <a:ext cx="7848600" cy="576064"/>
          </a:xfrm>
        </p:spPr>
        <p:txBody>
          <a:bodyPr/>
          <a:lstStyle/>
          <a:p>
            <a:pPr algn="ctr" eaLnBrk="1" hangingPunct="1"/>
            <a:r>
              <a:rPr lang="fr-FR" sz="2800" dirty="0" smtClean="0"/>
              <a:t>Expiration d’un brevet – Processus (un exemple)</a:t>
            </a:r>
            <a:endParaRPr lang="fr-FR" sz="2400" dirty="0" smtClean="0"/>
          </a:p>
        </p:txBody>
      </p:sp>
      <p:sp>
        <p:nvSpPr>
          <p:cNvPr id="17411" name="Rectangle 3"/>
          <p:cNvSpPr>
            <a:spLocks noGrp="1" noChangeArrowheads="1"/>
          </p:cNvSpPr>
          <p:nvPr>
            <p:ph type="body" idx="4294967295"/>
          </p:nvPr>
        </p:nvSpPr>
        <p:spPr>
          <a:xfrm>
            <a:off x="1043608" y="836712"/>
            <a:ext cx="8064896" cy="5832648"/>
          </a:xfrm>
        </p:spPr>
        <p:txBody>
          <a:bodyPr/>
          <a:lstStyle/>
          <a:p>
            <a:pPr marL="0" indent="0" eaLnBrk="1" hangingPunct="1">
              <a:buNone/>
            </a:pPr>
            <a:r>
              <a:rPr lang="en-US" dirty="0" smtClean="0"/>
              <a:t> </a:t>
            </a:r>
            <a:r>
              <a:rPr lang="en-US" sz="1800" dirty="0" smtClean="0"/>
              <a:t>       2012			</a:t>
            </a:r>
            <a:r>
              <a:rPr lang="en-US" sz="1800" dirty="0" smtClean="0">
                <a:solidFill>
                  <a:srgbClr val="FF0000"/>
                </a:solidFill>
              </a:rPr>
              <a:t>2013</a:t>
            </a:r>
            <a:r>
              <a:rPr lang="en-US" sz="1800" dirty="0" smtClean="0"/>
              <a:t>			 	</a:t>
            </a:r>
            <a:r>
              <a:rPr lang="en-US" sz="1800" dirty="0" smtClean="0">
                <a:solidFill>
                  <a:srgbClr val="00B050"/>
                </a:solidFill>
              </a:rPr>
              <a:t>2014</a:t>
            </a:r>
          </a:p>
        </p:txBody>
      </p:sp>
      <p:sp>
        <p:nvSpPr>
          <p:cNvPr id="17412" name="Line 4"/>
          <p:cNvSpPr>
            <a:spLocks noChangeShapeType="1"/>
          </p:cNvSpPr>
          <p:nvPr/>
        </p:nvSpPr>
        <p:spPr bwMode="auto">
          <a:xfrm>
            <a:off x="1043608" y="836712"/>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9</a:t>
            </a:fld>
            <a:endParaRPr lang="en-US" sz="1400" smtClean="0"/>
          </a:p>
        </p:txBody>
      </p:sp>
      <p:cxnSp>
        <p:nvCxnSpPr>
          <p:cNvPr id="5" name="Straight Arrow Connector 4"/>
          <p:cNvCxnSpPr/>
          <p:nvPr/>
        </p:nvCxnSpPr>
        <p:spPr bwMode="auto">
          <a:xfrm>
            <a:off x="2411760" y="1896685"/>
            <a:ext cx="4824536" cy="0"/>
          </a:xfrm>
          <a:prstGeom prst="straightConnector1">
            <a:avLst/>
          </a:prstGeom>
          <a:solidFill>
            <a:schemeClr val="accent1"/>
          </a:solidFill>
          <a:ln w="15875" cap="sq" cmpd="sng" algn="ctr">
            <a:solidFill>
              <a:srgbClr val="FF0000"/>
            </a:solidFill>
            <a:prstDash val="solid"/>
            <a:round/>
            <a:headEnd type="arrow"/>
            <a:tailEnd type="arrow"/>
          </a:ln>
          <a:effectLst/>
        </p:spPr>
      </p:cxnSp>
      <p:cxnSp>
        <p:nvCxnSpPr>
          <p:cNvPr id="7" name="Straight Arrow Connector 6"/>
          <p:cNvCxnSpPr/>
          <p:nvPr/>
        </p:nvCxnSpPr>
        <p:spPr bwMode="auto">
          <a:xfrm>
            <a:off x="7236296" y="1896685"/>
            <a:ext cx="1368152" cy="0"/>
          </a:xfrm>
          <a:prstGeom prst="straightConnector1">
            <a:avLst/>
          </a:prstGeom>
          <a:solidFill>
            <a:schemeClr val="accent1"/>
          </a:solidFill>
          <a:ln w="15875" cap="sq" cmpd="sng" algn="ctr">
            <a:solidFill>
              <a:srgbClr val="00B050"/>
            </a:solidFill>
            <a:prstDash val="solid"/>
            <a:round/>
            <a:headEnd type="arrow"/>
            <a:tailEnd type="arrow"/>
          </a:ln>
          <a:effectLst/>
        </p:spPr>
      </p:cxn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1802228"/>
            <a:ext cx="1560513" cy="18891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Down Arrow 10"/>
          <p:cNvSpPr/>
          <p:nvPr/>
        </p:nvSpPr>
        <p:spPr bwMode="auto">
          <a:xfrm>
            <a:off x="1115616" y="2420888"/>
            <a:ext cx="287747" cy="422034"/>
          </a:xfrm>
          <a:prstGeom prst="downArrow">
            <a:avLst/>
          </a:prstGeom>
          <a:solidFill>
            <a:schemeClr val="accent1"/>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smtClean="0">
              <a:ln>
                <a:noFill/>
              </a:ln>
              <a:solidFill>
                <a:schemeClr val="tx1"/>
              </a:solidFill>
              <a:effectLst/>
              <a:latin typeface="Arial" charset="0"/>
            </a:endParaRPr>
          </a:p>
        </p:txBody>
      </p:sp>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5656" y="1484784"/>
            <a:ext cx="323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47864" y="1484784"/>
            <a:ext cx="323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8270" y="1484784"/>
            <a:ext cx="323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1403648" y="3009726"/>
            <a:ext cx="7740352" cy="1138773"/>
          </a:xfrm>
          <a:prstGeom prst="rect">
            <a:avLst/>
          </a:prstGeom>
          <a:noFill/>
        </p:spPr>
        <p:txBody>
          <a:bodyPr wrap="square" rtlCol="0">
            <a:spAutoFit/>
          </a:bodyPr>
          <a:lstStyle/>
          <a:p>
            <a:r>
              <a:rPr lang="fr-FR" sz="1700" dirty="0" smtClean="0"/>
              <a:t>Le personnel du Conseil envoie une lettre en février/mars 2013, et un rappel en septembre 2013, demandant au breveté de confirmer avant le 30 novembre qu’il n’existe aucun autre brevet ou demande de brevet lié aux DIN 1, 2 et 3</a:t>
            </a:r>
            <a:endParaRPr lang="fr-FR" sz="1700" dirty="0"/>
          </a:p>
        </p:txBody>
      </p:sp>
      <p:sp>
        <p:nvSpPr>
          <p:cNvPr id="13" name="TextBox 12"/>
          <p:cNvSpPr txBox="1"/>
          <p:nvPr/>
        </p:nvSpPr>
        <p:spPr>
          <a:xfrm>
            <a:off x="1331640" y="2411596"/>
            <a:ext cx="7704856" cy="353943"/>
          </a:xfrm>
          <a:prstGeom prst="rect">
            <a:avLst/>
          </a:prstGeom>
          <a:noFill/>
        </p:spPr>
        <p:txBody>
          <a:bodyPr wrap="square" rtlCol="0">
            <a:spAutoFit/>
          </a:bodyPr>
          <a:lstStyle/>
          <a:p>
            <a:r>
              <a:rPr lang="fr-FR" sz="1700" dirty="0" smtClean="0"/>
              <a:t>Le brevet CA 234567 lié aux DIN 1, 2 et 3 expire le 30 octobre 2012</a:t>
            </a:r>
            <a:endParaRPr lang="fr-FR" sz="1700" dirty="0"/>
          </a:p>
        </p:txBody>
      </p:sp>
      <p:sp>
        <p:nvSpPr>
          <p:cNvPr id="14" name="TextBox 13"/>
          <p:cNvSpPr txBox="1"/>
          <p:nvPr/>
        </p:nvSpPr>
        <p:spPr>
          <a:xfrm>
            <a:off x="1187624" y="1196752"/>
            <a:ext cx="909223" cy="276999"/>
          </a:xfrm>
          <a:prstGeom prst="rect">
            <a:avLst/>
          </a:prstGeom>
          <a:noFill/>
        </p:spPr>
        <p:txBody>
          <a:bodyPr wrap="none" rtlCol="0">
            <a:spAutoFit/>
          </a:bodyPr>
          <a:lstStyle/>
          <a:p>
            <a:r>
              <a:rPr lang="en-CA" sz="1200" dirty="0" smtClean="0"/>
              <a:t>30 </a:t>
            </a:r>
            <a:r>
              <a:rPr lang="en-CA" sz="1200" dirty="0" err="1" smtClean="0"/>
              <a:t>octobre</a:t>
            </a:r>
            <a:endParaRPr lang="en-CA" sz="1200" dirty="0"/>
          </a:p>
        </p:txBody>
      </p:sp>
      <p:sp>
        <p:nvSpPr>
          <p:cNvPr id="15" name="TextBox 14"/>
          <p:cNvSpPr txBox="1"/>
          <p:nvPr/>
        </p:nvSpPr>
        <p:spPr>
          <a:xfrm>
            <a:off x="3037566" y="1196752"/>
            <a:ext cx="1047082" cy="276999"/>
          </a:xfrm>
          <a:prstGeom prst="rect">
            <a:avLst/>
          </a:prstGeom>
          <a:noFill/>
        </p:spPr>
        <p:txBody>
          <a:bodyPr wrap="none" rtlCol="0">
            <a:spAutoFit/>
          </a:bodyPr>
          <a:lstStyle/>
          <a:p>
            <a:r>
              <a:rPr lang="en-CA" sz="1200" dirty="0" err="1" smtClean="0"/>
              <a:t>Février</a:t>
            </a:r>
            <a:r>
              <a:rPr lang="en-CA" sz="1200" dirty="0" smtClean="0"/>
              <a:t>/mars</a:t>
            </a:r>
            <a:endParaRPr lang="en-CA" sz="1200" dirty="0"/>
          </a:p>
        </p:txBody>
      </p:sp>
      <p:sp>
        <p:nvSpPr>
          <p:cNvPr id="16" name="TextBox 15"/>
          <p:cNvSpPr txBox="1"/>
          <p:nvPr/>
        </p:nvSpPr>
        <p:spPr>
          <a:xfrm>
            <a:off x="5004047" y="1196752"/>
            <a:ext cx="934871" cy="276999"/>
          </a:xfrm>
          <a:prstGeom prst="rect">
            <a:avLst/>
          </a:prstGeom>
          <a:noFill/>
        </p:spPr>
        <p:txBody>
          <a:bodyPr wrap="none" rtlCol="0">
            <a:spAutoFit/>
          </a:bodyPr>
          <a:lstStyle/>
          <a:p>
            <a:r>
              <a:rPr lang="en-CA" sz="1200" dirty="0" err="1" smtClean="0"/>
              <a:t>Septembre</a:t>
            </a:r>
            <a:endParaRPr lang="en-CA" sz="1200" dirty="0"/>
          </a:p>
        </p:txBody>
      </p:sp>
      <p:sp>
        <p:nvSpPr>
          <p:cNvPr id="17" name="Down Arrow 16"/>
          <p:cNvSpPr/>
          <p:nvPr/>
        </p:nvSpPr>
        <p:spPr bwMode="auto">
          <a:xfrm>
            <a:off x="1187624" y="5244052"/>
            <a:ext cx="287462" cy="417196"/>
          </a:xfrm>
          <a:prstGeom prst="downArrow">
            <a:avLst/>
          </a:prstGeom>
          <a:solidFill>
            <a:srgbClr val="FF0000"/>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smtClean="0">
              <a:ln>
                <a:noFill/>
              </a:ln>
              <a:solidFill>
                <a:schemeClr val="tx1"/>
              </a:solidFill>
              <a:effectLst/>
              <a:latin typeface="Arial" charset="0"/>
            </a:endParaRPr>
          </a:p>
        </p:txBody>
      </p:sp>
      <p:pic>
        <p:nvPicPr>
          <p:cNvPr id="1038"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52406" y="1484784"/>
            <a:ext cx="323850"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p:cNvSpPr txBox="1"/>
          <p:nvPr/>
        </p:nvSpPr>
        <p:spPr>
          <a:xfrm>
            <a:off x="6228184" y="1196752"/>
            <a:ext cx="891591" cy="276999"/>
          </a:xfrm>
          <a:prstGeom prst="rect">
            <a:avLst/>
          </a:prstGeom>
          <a:noFill/>
        </p:spPr>
        <p:txBody>
          <a:bodyPr wrap="none" rtlCol="0">
            <a:spAutoFit/>
          </a:bodyPr>
          <a:lstStyle/>
          <a:p>
            <a:r>
              <a:rPr lang="en-CA" sz="1200" dirty="0" err="1" smtClean="0"/>
              <a:t>Décembre</a:t>
            </a:r>
            <a:endParaRPr lang="en-CA" sz="1200" dirty="0"/>
          </a:p>
        </p:txBody>
      </p:sp>
      <p:sp>
        <p:nvSpPr>
          <p:cNvPr id="19" name="TextBox 18"/>
          <p:cNvSpPr txBox="1"/>
          <p:nvPr/>
        </p:nvSpPr>
        <p:spPr>
          <a:xfrm>
            <a:off x="6228184" y="1628800"/>
            <a:ext cx="338554" cy="346855"/>
          </a:xfrm>
          <a:prstGeom prst="rect">
            <a:avLst/>
          </a:prstGeom>
          <a:noFill/>
          <a:ln>
            <a:noFill/>
          </a:ln>
        </p:spPr>
        <p:txBody>
          <a:bodyPr wrap="none" rtlCol="0">
            <a:spAutoFit/>
          </a:bodyPr>
          <a:lstStyle/>
          <a:p>
            <a:r>
              <a:rPr lang="en-CA" dirty="0" smtClean="0">
                <a:solidFill>
                  <a:srgbClr val="FF0000"/>
                </a:solidFill>
              </a:rPr>
              <a:t>x</a:t>
            </a:r>
            <a:endParaRPr lang="en-CA" dirty="0">
              <a:solidFill>
                <a:srgbClr val="FF0000"/>
              </a:solidFill>
            </a:endParaRPr>
          </a:p>
        </p:txBody>
      </p:sp>
      <p:sp>
        <p:nvSpPr>
          <p:cNvPr id="21" name="TextBox 20"/>
          <p:cNvSpPr txBox="1"/>
          <p:nvPr/>
        </p:nvSpPr>
        <p:spPr>
          <a:xfrm>
            <a:off x="1475086" y="4967009"/>
            <a:ext cx="7561411" cy="1138773"/>
          </a:xfrm>
          <a:prstGeom prst="rect">
            <a:avLst/>
          </a:prstGeom>
          <a:noFill/>
        </p:spPr>
        <p:txBody>
          <a:bodyPr wrap="square" rtlCol="0">
            <a:spAutoFit/>
          </a:bodyPr>
          <a:lstStyle/>
          <a:p>
            <a:r>
              <a:rPr lang="fr-FR" sz="1700" dirty="0" smtClean="0"/>
              <a:t>Le personnel du Conseil envoie les gabarits des sections 4 et 5 du formulaire 2 (sans les DIN 1, 2 et 3). Si le breveté présente des renseignements relatifs à ces DIN dans un rapport subséquent, le rapport est rejeté et un relevé d’erreurs est généré</a:t>
            </a:r>
            <a:endParaRPr lang="fr-FR" sz="1700" dirty="0"/>
          </a:p>
        </p:txBody>
      </p:sp>
      <p:sp>
        <p:nvSpPr>
          <p:cNvPr id="22" name="TextBox 21"/>
          <p:cNvSpPr txBox="1"/>
          <p:nvPr/>
        </p:nvSpPr>
        <p:spPr>
          <a:xfrm>
            <a:off x="1115616" y="4191471"/>
            <a:ext cx="389850" cy="461665"/>
          </a:xfrm>
          <a:prstGeom prst="rect">
            <a:avLst/>
          </a:prstGeom>
          <a:noFill/>
        </p:spPr>
        <p:txBody>
          <a:bodyPr wrap="none" rtlCol="0">
            <a:spAutoFit/>
          </a:bodyPr>
          <a:lstStyle/>
          <a:p>
            <a:r>
              <a:rPr lang="en-CA" dirty="0" smtClean="0">
                <a:solidFill>
                  <a:srgbClr val="FF0000"/>
                </a:solidFill>
              </a:rPr>
              <a:t>X</a:t>
            </a:r>
            <a:endParaRPr lang="en-CA" dirty="0">
              <a:solidFill>
                <a:srgbClr val="FF0000"/>
              </a:solidFill>
            </a:endParaRPr>
          </a:p>
        </p:txBody>
      </p:sp>
      <p:sp>
        <p:nvSpPr>
          <p:cNvPr id="23" name="TextBox 22"/>
          <p:cNvSpPr txBox="1"/>
          <p:nvPr/>
        </p:nvSpPr>
        <p:spPr>
          <a:xfrm>
            <a:off x="1475655" y="4089846"/>
            <a:ext cx="7632849" cy="877163"/>
          </a:xfrm>
          <a:prstGeom prst="rect">
            <a:avLst/>
          </a:prstGeom>
          <a:noFill/>
        </p:spPr>
        <p:txBody>
          <a:bodyPr wrap="square" rtlCol="0">
            <a:spAutoFit/>
          </a:bodyPr>
          <a:lstStyle/>
          <a:p>
            <a:r>
              <a:rPr lang="fr-FR" sz="1700" dirty="0" smtClean="0"/>
              <a:t>Aucune réponse du breveté ou aucun autre brevet confirmé : Les DIN 1, 2 et 3 deviennent inactifs dans le système électronique du CEPMB et ils sont éliminés des gabarits au début du mois de décembre</a:t>
            </a:r>
            <a:endParaRPr lang="fr-FR" sz="1700" dirty="0"/>
          </a:p>
        </p:txBody>
      </p:sp>
      <p:pic>
        <p:nvPicPr>
          <p:cNvPr id="2"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15616" y="3140969"/>
            <a:ext cx="323850" cy="486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2336638"/>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 2">
  <a:themeElements>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Presentation 2">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Presentation 2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Presentation 2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Presentation 2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Presentation 2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Presentation 2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Presentation 2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Presentation 2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62179</TotalTime>
  <Words>2698</Words>
  <Application>Microsoft Office PowerPoint</Application>
  <PresentationFormat>On-screen Show (4:3)</PresentationFormat>
  <Paragraphs>644</Paragraphs>
  <Slides>37</Slides>
  <Notes>24</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Presentation 2</vt:lpstr>
      <vt:lpstr>Conseil d’examen du prix des médicaments brevetés</vt:lpstr>
      <vt:lpstr>Aperçu</vt:lpstr>
      <vt:lpstr>Modifications au Règlement sur les aliments et drogues (RAD)</vt:lpstr>
      <vt:lpstr>Modifications au RAD</vt:lpstr>
      <vt:lpstr>Brevet lié à un médicament</vt:lpstr>
      <vt:lpstr>Définitions – Loi sur les brevets</vt:lpstr>
      <vt:lpstr>Définitions – Compendium des politiques, des Lignes directrices et des procédures </vt:lpstr>
      <vt:lpstr>Durée d’un brevet (articles 45 et 55.2 de la Loi sur les bevets) </vt:lpstr>
      <vt:lpstr>Expiration d’un brevet – Processus (un exemple)</vt:lpstr>
      <vt:lpstr>Déchéance d’un brevet</vt:lpstr>
      <vt:lpstr>FAQ – Si un produit médicamenteux breveté n’est pas inscrit dans le Registre des brevets de SC, relève-t-il de la compétence du CEPMB? </vt:lpstr>
      <vt:lpstr>FAQ - Si un produit médicamenteux breveté est vendu en vertu du PAS, relève-t-il de la compétence du CEPMB? </vt:lpstr>
      <vt:lpstr>FAQ - Si un produit médicamenteux breveté est vendu en vertu du PAS, relève-t-il de la compétence du CEPMB? </vt:lpstr>
      <vt:lpstr>FAQ – Qu’arriverait-il si un breveté ne présentait pas les renseignements exigés sur le formulaire 1 ou le formulaire 2 ou s’il présentait des données inexactes? </vt:lpstr>
      <vt:lpstr>FAQ – Qu’arriverait-il si un breveté ne présentait pas les renseignements exigés sur le formulaire 1 ou le formulaire 2 ou s’il présentait des données inexactes? </vt:lpstr>
      <vt:lpstr>Pratiques exemplaires : Rapport</vt:lpstr>
      <vt:lpstr>PowerPoint Presentation</vt:lpstr>
      <vt:lpstr>Rapport des « ventes nulles »</vt:lpstr>
      <vt:lpstr>Rapport des « ventes nulles »</vt:lpstr>
      <vt:lpstr>Rapport des « ventes nulles »</vt:lpstr>
      <vt:lpstr>Exemple de la section 4 du formulaire 2 : « ventes nulles » dans certains marchés et provinces</vt:lpstr>
      <vt:lpstr>Exemple de la section 4 du formulaire 2 : « ventes nulles » dans certains marchés et provinces</vt:lpstr>
      <vt:lpstr>Exemple de la section 5 du formulaire 2 : « ventes nulles » dans certains pays</vt:lpstr>
      <vt:lpstr>Exemple de la section 5 du formulaire 2 : « ventes nulles » dans certains pays</vt:lpstr>
      <vt:lpstr>Section 5 du formulaire 2 : Sources internationales pour 2013</vt:lpstr>
      <vt:lpstr>Dépôt de données modifiées sur le formulaire 2 pour un ou plusieurs DIN</vt:lpstr>
      <vt:lpstr>Dépôt de données modifiées sur le  formulaire 2 pour un ou plusieurs DIN</vt:lpstr>
      <vt:lpstr>Exemple : Dépôt de données modifiées sur le  formulaire 2  pour le DIN 01234567</vt:lpstr>
      <vt:lpstr>Exemple : Dépôt de données modifiées sur le  formulaire 2  pour le DIN 01234567</vt:lpstr>
      <vt:lpstr>Exemple : Dépôt de modifications à la section 2 du  formulaire 2 pour le DIN 01234567</vt:lpstr>
      <vt:lpstr>Exemple : Dépôt de modifications à la section 3 du  formulaire 2 pour le DIN 01234567</vt:lpstr>
      <vt:lpstr>PowerPoint Presentation</vt:lpstr>
      <vt:lpstr>PowerPoint Presentation</vt:lpstr>
      <vt:lpstr>PowerPoint Presentation</vt:lpstr>
      <vt:lpstr>Dépôt réglementaire semestriel : Relevés d’erreurs</vt:lpstr>
      <vt:lpstr>Liste de vérification pour le dépôt réussi du formulaire 2</vt:lpstr>
      <vt:lpstr>Pour communiquer avec le personnel du Conseil</vt:lpstr>
    </vt:vector>
  </TitlesOfParts>
  <Manager>Gregory Gillespie</Manager>
  <Company>PMPRB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Canada's Patented Medicine Prices Review Board</dc:title>
  <dc:subject>PMPRB Presentation to Pharma Pricing Market Access Outlook Europe 2010</dc:subject>
  <dc:creator>Salma Pardhan</dc:creator>
  <cp:keywords>London</cp:keywords>
  <cp:lastModifiedBy>PMPRB-CEPMB</cp:lastModifiedBy>
  <cp:revision>2394</cp:revision>
  <cp:lastPrinted>2013-10-21T15:08:39Z</cp:lastPrinted>
  <dcterms:modified xsi:type="dcterms:W3CDTF">2013-10-28T21:00:52Z</dcterms:modified>
</cp:coreProperties>
</file>